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26"/>
  </p:handoutMasterIdLst>
  <p:sldIdLst>
    <p:sldId id="256" r:id="rId2"/>
    <p:sldId id="311" r:id="rId3"/>
    <p:sldId id="289" r:id="rId4"/>
    <p:sldId id="290" r:id="rId5"/>
    <p:sldId id="294" r:id="rId6"/>
    <p:sldId id="282" r:id="rId7"/>
    <p:sldId id="291" r:id="rId8"/>
    <p:sldId id="292" r:id="rId9"/>
    <p:sldId id="299" r:id="rId10"/>
    <p:sldId id="300" r:id="rId11"/>
    <p:sldId id="301" r:id="rId12"/>
    <p:sldId id="302" r:id="rId13"/>
    <p:sldId id="293" r:id="rId14"/>
    <p:sldId id="304" r:id="rId15"/>
    <p:sldId id="312" r:id="rId16"/>
    <p:sldId id="305" r:id="rId17"/>
    <p:sldId id="307" r:id="rId18"/>
    <p:sldId id="308" r:id="rId19"/>
    <p:sldId id="272" r:id="rId20"/>
    <p:sldId id="270" r:id="rId21"/>
    <p:sldId id="271" r:id="rId22"/>
    <p:sldId id="314" r:id="rId23"/>
    <p:sldId id="313" r:id="rId24"/>
    <p:sldId id="316" r:id="rId25"/>
  </p:sldIdLst>
  <p:sldSz cx="12192000" cy="6858000"/>
  <p:notesSz cx="6858000" cy="9144000"/>
  <p:embeddedFontLst>
    <p:embeddedFont>
      <p:font typeface="Source Sans Pro" panose="020B0503030403020204" pitchFamily="34" charset="0"/>
      <p:regular r:id="rId27"/>
      <p:bold r:id="rId28"/>
      <p:italic r:id="rId29"/>
      <p:boldItalic r:id="rId30"/>
    </p:embeddedFont>
    <p:embeddedFont>
      <p:font typeface="Source Sans Pro Black" panose="020B0803030403020204" pitchFamily="34" charset="0"/>
      <p:bold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162B"/>
    <a:srgbClr val="601528"/>
    <a:srgbClr val="F49322"/>
    <a:srgbClr val="F7DD8F"/>
    <a:srgbClr val="045099"/>
    <a:srgbClr val="55585A"/>
    <a:srgbClr val="173F35"/>
    <a:srgbClr val="876237"/>
    <a:srgbClr val="BA262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9" autoAdjust="0"/>
    <p:restoredTop sz="94660"/>
  </p:normalViewPr>
  <p:slideViewPr>
    <p:cSldViewPr snapToGrid="0">
      <p:cViewPr varScale="1">
        <p:scale>
          <a:sx n="114" d="100"/>
          <a:sy n="114" d="100"/>
        </p:scale>
        <p:origin x="186" y="102"/>
      </p:cViewPr>
      <p:guideLst/>
    </p:cSldViewPr>
  </p:slideViewPr>
  <p:notesTextViewPr>
    <p:cViewPr>
      <p:scale>
        <a:sx n="3" d="2"/>
        <a:sy n="3" d="2"/>
      </p:scale>
      <p:origin x="0" y="0"/>
    </p:cViewPr>
  </p:notesTextViewPr>
  <p:sorterViewPr>
    <p:cViewPr>
      <p:scale>
        <a:sx n="100" d="100"/>
        <a:sy n="100" d="100"/>
      </p:scale>
      <p:origin x="0" y="-2022"/>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B0875-5857-4B33-BE25-BC07A0F51CB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EA84760-8BCB-463A-B480-3A16939C2029}">
      <dgm:prSet phldrT="[Text]"/>
      <dgm:spPr>
        <a:solidFill>
          <a:srgbClr val="F49322">
            <a:alpha val="74902"/>
          </a:srgbClr>
        </a:solidFill>
        <a:ln>
          <a:noFill/>
        </a:ln>
      </dgm:spPr>
      <dgm:t>
        <a:bodyPr/>
        <a:lstStyle/>
        <a:p>
          <a:r>
            <a:rPr lang="en-US" dirty="0">
              <a:solidFill>
                <a:schemeClr val="bg1"/>
              </a:solidFill>
              <a:latin typeface="+mj-lt"/>
            </a:rPr>
            <a:t>Beauty</a:t>
          </a:r>
        </a:p>
      </dgm:t>
    </dgm:pt>
    <dgm:pt modelId="{18A1D616-DBB5-4BC9-B454-AC14E328BC9D}" type="parTrans" cxnId="{F6660A0D-7A82-4BA1-AD40-7FB783B1A0F4}">
      <dgm:prSet/>
      <dgm:spPr/>
      <dgm:t>
        <a:bodyPr/>
        <a:lstStyle/>
        <a:p>
          <a:endParaRPr lang="en-US"/>
        </a:p>
      </dgm:t>
    </dgm:pt>
    <dgm:pt modelId="{1FB942D5-F9C8-49BF-BDB9-67C6134F48F6}" type="sibTrans" cxnId="{F6660A0D-7A82-4BA1-AD40-7FB783B1A0F4}">
      <dgm:prSet/>
      <dgm:spPr/>
      <dgm:t>
        <a:bodyPr/>
        <a:lstStyle/>
        <a:p>
          <a:endParaRPr lang="en-US"/>
        </a:p>
      </dgm:t>
    </dgm:pt>
    <dgm:pt modelId="{B4F8DA34-40BB-417E-A9B4-42F4B70D3BD4}">
      <dgm:prSet phldrT="[Text]"/>
      <dgm:spPr>
        <a:solidFill>
          <a:srgbClr val="876237">
            <a:alpha val="74902"/>
          </a:srgbClr>
        </a:solidFill>
        <a:ln>
          <a:noFill/>
        </a:ln>
      </dgm:spPr>
      <dgm:t>
        <a:bodyPr/>
        <a:lstStyle/>
        <a:p>
          <a:r>
            <a:rPr lang="en-US" dirty="0">
              <a:solidFill>
                <a:schemeClr val="bg1"/>
              </a:solidFill>
              <a:latin typeface="+mj-lt"/>
            </a:rPr>
            <a:t>Goodness</a:t>
          </a:r>
        </a:p>
      </dgm:t>
    </dgm:pt>
    <dgm:pt modelId="{FF2A27D5-CE09-44AB-AE9A-8667BA15EA31}" type="parTrans" cxnId="{1D4A809F-E7E5-4207-AF65-BB807D3AEAF9}">
      <dgm:prSet/>
      <dgm:spPr/>
      <dgm:t>
        <a:bodyPr/>
        <a:lstStyle/>
        <a:p>
          <a:endParaRPr lang="en-US"/>
        </a:p>
      </dgm:t>
    </dgm:pt>
    <dgm:pt modelId="{F0286E8E-23B8-450C-A0D8-2BCDEDA859A0}" type="sibTrans" cxnId="{1D4A809F-E7E5-4207-AF65-BB807D3AEAF9}">
      <dgm:prSet/>
      <dgm:spPr/>
      <dgm:t>
        <a:bodyPr/>
        <a:lstStyle/>
        <a:p>
          <a:endParaRPr lang="en-US"/>
        </a:p>
      </dgm:t>
    </dgm:pt>
    <dgm:pt modelId="{27648EA0-5042-4981-9D68-64C38EFD6E3E}">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Virtue</a:t>
          </a:r>
        </a:p>
      </dgm:t>
    </dgm:pt>
    <dgm:pt modelId="{B07211AD-11C2-4485-A6E6-6CD2F8CEA52B}" type="parTrans" cxnId="{0A52DA2D-70D8-486C-974F-FD8C5E871ABA}">
      <dgm:prSet/>
      <dgm:spPr/>
      <dgm:t>
        <a:bodyPr/>
        <a:lstStyle/>
        <a:p>
          <a:endParaRPr lang="en-US"/>
        </a:p>
      </dgm:t>
    </dgm:pt>
    <dgm:pt modelId="{CD3FB0E6-E8CA-4FA5-9805-A9C51CA01D3F}" type="sibTrans" cxnId="{0A52DA2D-70D8-486C-974F-FD8C5E871ABA}">
      <dgm:prSet/>
      <dgm:spPr/>
      <dgm:t>
        <a:bodyPr/>
        <a:lstStyle/>
        <a:p>
          <a:endParaRPr lang="en-US"/>
        </a:p>
      </dgm:t>
    </dgm:pt>
    <dgm:pt modelId="{99E8A20E-A819-436C-AE2E-83F9205C7BEA}">
      <dgm:prSet phldrT="[Text]"/>
      <dgm:spPr>
        <a:solidFill>
          <a:srgbClr val="BA262D">
            <a:alpha val="74902"/>
          </a:srgbClr>
        </a:solidFill>
        <a:ln>
          <a:noFill/>
        </a:ln>
      </dgm:spPr>
      <dgm:t>
        <a:bodyPr/>
        <a:lstStyle/>
        <a:p>
          <a:r>
            <a:rPr lang="en-US" dirty="0">
              <a:solidFill>
                <a:schemeClr val="bg1"/>
              </a:solidFill>
              <a:latin typeface="+mj-lt"/>
            </a:rPr>
            <a:t>Truth</a:t>
          </a:r>
        </a:p>
      </dgm:t>
    </dgm:pt>
    <dgm:pt modelId="{ED086FE0-9E26-47A9-BEDD-630EC7039AF7}" type="parTrans" cxnId="{D954BFD8-E385-41B5-A30C-30927F95D300}">
      <dgm:prSet/>
      <dgm:spPr/>
      <dgm:t>
        <a:bodyPr/>
        <a:lstStyle/>
        <a:p>
          <a:endParaRPr lang="en-US"/>
        </a:p>
      </dgm:t>
    </dgm:pt>
    <dgm:pt modelId="{D6355FFA-D6D0-41D5-9709-307F9C4522EB}" type="sibTrans" cxnId="{D954BFD8-E385-41B5-A30C-30927F95D300}">
      <dgm:prSet/>
      <dgm:spPr/>
      <dgm:t>
        <a:bodyPr/>
        <a:lstStyle/>
        <a:p>
          <a:endParaRPr lang="en-US"/>
        </a:p>
      </dgm:t>
    </dgm:pt>
    <dgm:pt modelId="{E13A56C5-5747-4787-AA9D-A419851CADEC}">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Discipleship</a:t>
          </a:r>
        </a:p>
      </dgm:t>
    </dgm:pt>
    <dgm:pt modelId="{F2EC5997-DC62-4C37-80B6-F435982F2F22}" type="parTrans" cxnId="{BFEA058D-D6E6-41A0-A51F-11EE580587F6}">
      <dgm:prSet/>
      <dgm:spPr/>
      <dgm:t>
        <a:bodyPr/>
        <a:lstStyle/>
        <a:p>
          <a:endParaRPr lang="en-US"/>
        </a:p>
      </dgm:t>
    </dgm:pt>
    <dgm:pt modelId="{B4AAACB5-E359-4317-A98D-E43829255F50}" type="sibTrans" cxnId="{BFEA058D-D6E6-41A0-A51F-11EE580587F6}">
      <dgm:prSet/>
      <dgm:spPr/>
      <dgm:t>
        <a:bodyPr/>
        <a:lstStyle/>
        <a:p>
          <a:endParaRPr lang="en-US"/>
        </a:p>
      </dgm:t>
    </dgm:pt>
    <dgm:pt modelId="{0918D4FF-FFE5-4829-AFEF-D5052B5CE6E6}">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Fun</a:t>
          </a:r>
        </a:p>
      </dgm:t>
    </dgm:pt>
    <dgm:pt modelId="{B46FC951-3101-43F2-8676-35BCB707D2CA}" type="parTrans" cxnId="{710798E5-8C31-4355-BD99-E5DA2B99F59C}">
      <dgm:prSet/>
      <dgm:spPr/>
      <dgm:t>
        <a:bodyPr/>
        <a:lstStyle/>
        <a:p>
          <a:endParaRPr lang="en-US"/>
        </a:p>
      </dgm:t>
    </dgm:pt>
    <dgm:pt modelId="{DB7FB6AB-CEDB-4E3D-AF59-B20BF880C04C}" type="sibTrans" cxnId="{710798E5-8C31-4355-BD99-E5DA2B99F59C}">
      <dgm:prSet/>
      <dgm:spPr/>
      <dgm:t>
        <a:bodyPr/>
        <a:lstStyle/>
        <a:p>
          <a:endParaRPr lang="en-US"/>
        </a:p>
      </dgm:t>
    </dgm:pt>
    <dgm:pt modelId="{B0585391-5A0F-4E8F-87AD-397FDC762F2C}">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God’s creation</a:t>
          </a:r>
        </a:p>
      </dgm:t>
    </dgm:pt>
    <dgm:pt modelId="{6B821D32-2DCD-4935-889E-37AF6A3EE1F8}" type="parTrans" cxnId="{582C0539-0928-4016-A432-9074B8E3275A}">
      <dgm:prSet/>
      <dgm:spPr/>
      <dgm:t>
        <a:bodyPr/>
        <a:lstStyle/>
        <a:p>
          <a:endParaRPr lang="en-US"/>
        </a:p>
      </dgm:t>
    </dgm:pt>
    <dgm:pt modelId="{4C8D1E5B-B2FA-4B1B-8FC4-01382F981FE7}" type="sibTrans" cxnId="{582C0539-0928-4016-A432-9074B8E3275A}">
      <dgm:prSet/>
      <dgm:spPr/>
      <dgm:t>
        <a:bodyPr/>
        <a:lstStyle/>
        <a:p>
          <a:endParaRPr lang="en-US"/>
        </a:p>
      </dgm:t>
    </dgm:pt>
    <dgm:pt modelId="{BB2AD5FB-CD7C-4404-AEA1-BE0FC3D4942B}">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Community</a:t>
          </a:r>
        </a:p>
      </dgm:t>
    </dgm:pt>
    <dgm:pt modelId="{14308AF2-704E-44A4-975B-C53CC6DD90A9}" type="parTrans" cxnId="{A462BE3F-FE45-46E2-862E-E746F98BD9E8}">
      <dgm:prSet/>
      <dgm:spPr/>
      <dgm:t>
        <a:bodyPr/>
        <a:lstStyle/>
        <a:p>
          <a:endParaRPr lang="en-US"/>
        </a:p>
      </dgm:t>
    </dgm:pt>
    <dgm:pt modelId="{DB6FF26A-5A0D-4782-AFE3-A4A93EBB2311}" type="sibTrans" cxnId="{A462BE3F-FE45-46E2-862E-E746F98BD9E8}">
      <dgm:prSet/>
      <dgm:spPr/>
      <dgm:t>
        <a:bodyPr/>
        <a:lstStyle/>
        <a:p>
          <a:endParaRPr lang="en-US"/>
        </a:p>
      </dgm:t>
    </dgm:pt>
    <dgm:pt modelId="{679B2332-918F-4190-9F49-C6A3361716AA}">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Leadership development</a:t>
          </a:r>
        </a:p>
      </dgm:t>
    </dgm:pt>
    <dgm:pt modelId="{9CD8A52D-5889-4B3F-9063-2E83BCF0BDA4}" type="parTrans" cxnId="{404E9226-33E0-4D38-98E0-FBC8AA499C32}">
      <dgm:prSet/>
      <dgm:spPr/>
      <dgm:t>
        <a:bodyPr/>
        <a:lstStyle/>
        <a:p>
          <a:endParaRPr lang="en-US"/>
        </a:p>
      </dgm:t>
    </dgm:pt>
    <dgm:pt modelId="{41562FE6-DD11-48C6-B601-84D2D39220C6}" type="sibTrans" cxnId="{404E9226-33E0-4D38-98E0-FBC8AA499C32}">
      <dgm:prSet/>
      <dgm:spPr/>
      <dgm:t>
        <a:bodyPr/>
        <a:lstStyle/>
        <a:p>
          <a:endParaRPr lang="en-US"/>
        </a:p>
      </dgm:t>
    </dgm:pt>
    <dgm:pt modelId="{BEDA79EC-1586-4720-97BE-1D558C5D236E}">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Evangelization</a:t>
          </a:r>
        </a:p>
      </dgm:t>
    </dgm:pt>
    <dgm:pt modelId="{3BE38425-CC55-45AB-85C8-900BCBD36181}" type="parTrans" cxnId="{26CFA199-CFEB-498D-BE9E-AE9E60046741}">
      <dgm:prSet/>
      <dgm:spPr/>
      <dgm:t>
        <a:bodyPr/>
        <a:lstStyle/>
        <a:p>
          <a:endParaRPr lang="en-US"/>
        </a:p>
      </dgm:t>
    </dgm:pt>
    <dgm:pt modelId="{5D47CC17-2A0A-4EA7-81D2-F03E9EBE0620}" type="sibTrans" cxnId="{26CFA199-CFEB-498D-BE9E-AE9E60046741}">
      <dgm:prSet/>
      <dgm:spPr/>
      <dgm:t>
        <a:bodyPr/>
        <a:lstStyle/>
        <a:p>
          <a:endParaRPr lang="en-US"/>
        </a:p>
      </dgm:t>
    </dgm:pt>
    <dgm:pt modelId="{9D1BC5D9-D442-43CD-905F-AE8DE2F4A46C}">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Christian life</a:t>
          </a:r>
        </a:p>
      </dgm:t>
    </dgm:pt>
    <dgm:pt modelId="{40053A1E-2D4C-4425-8115-B5E3CF7747D3}" type="parTrans" cxnId="{B1D40D0D-A2C3-4302-BF7B-557430F2BCDE}">
      <dgm:prSet/>
      <dgm:spPr/>
      <dgm:t>
        <a:bodyPr/>
        <a:lstStyle/>
        <a:p>
          <a:endParaRPr lang="en-US"/>
        </a:p>
      </dgm:t>
    </dgm:pt>
    <dgm:pt modelId="{03E20653-F527-47C3-8B58-FD53E4B5D03F}" type="sibTrans" cxnId="{B1D40D0D-A2C3-4302-BF7B-557430F2BCDE}">
      <dgm:prSet/>
      <dgm:spPr/>
      <dgm:t>
        <a:bodyPr/>
        <a:lstStyle/>
        <a:p>
          <a:endParaRPr lang="en-US"/>
        </a:p>
      </dgm:t>
    </dgm:pt>
    <dgm:pt modelId="{AD051788-C9F3-49B8-9F2A-220B782E532E}">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Outdoor adventure</a:t>
          </a:r>
        </a:p>
      </dgm:t>
    </dgm:pt>
    <dgm:pt modelId="{2198D912-5AF1-4796-AA25-DBFFC366B9D2}" type="parTrans" cxnId="{3A29B741-5E6E-40F4-8CEF-5AA8A096158B}">
      <dgm:prSet/>
      <dgm:spPr/>
      <dgm:t>
        <a:bodyPr/>
        <a:lstStyle/>
        <a:p>
          <a:endParaRPr lang="en-US"/>
        </a:p>
      </dgm:t>
    </dgm:pt>
    <dgm:pt modelId="{91BB459B-CECF-4C62-B126-B9FA0A2311A9}" type="sibTrans" cxnId="{3A29B741-5E6E-40F4-8CEF-5AA8A096158B}">
      <dgm:prSet/>
      <dgm:spPr/>
      <dgm:t>
        <a:bodyPr/>
        <a:lstStyle/>
        <a:p>
          <a:endParaRPr lang="en-US"/>
        </a:p>
      </dgm:t>
    </dgm:pt>
    <dgm:pt modelId="{50FBBC04-D5A5-496A-8737-100DFEECC6CD}">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Vocation</a:t>
          </a:r>
        </a:p>
      </dgm:t>
    </dgm:pt>
    <dgm:pt modelId="{71D850EF-34E3-46D3-9E1A-C201D01C14AB}" type="parTrans" cxnId="{AA404056-22EA-4F7C-9941-BBAE3B8913F3}">
      <dgm:prSet/>
      <dgm:spPr/>
      <dgm:t>
        <a:bodyPr/>
        <a:lstStyle/>
        <a:p>
          <a:endParaRPr lang="en-US"/>
        </a:p>
      </dgm:t>
    </dgm:pt>
    <dgm:pt modelId="{C1CE06BF-FD88-4D0B-804E-B86706839A3B}" type="sibTrans" cxnId="{AA404056-22EA-4F7C-9941-BBAE3B8913F3}">
      <dgm:prSet/>
      <dgm:spPr/>
      <dgm:t>
        <a:bodyPr/>
        <a:lstStyle/>
        <a:p>
          <a:endParaRPr lang="en-US"/>
        </a:p>
      </dgm:t>
    </dgm:pt>
    <dgm:pt modelId="{5FED500C-3D46-49B8-9E0A-C23280041ACD}" type="pres">
      <dgm:prSet presAssocID="{6CEB0875-5857-4B33-BE25-BC07A0F51CBC}" presName="Name0" presStyleCnt="0">
        <dgm:presLayoutVars>
          <dgm:dir/>
          <dgm:animLvl val="lvl"/>
          <dgm:resizeHandles val="exact"/>
        </dgm:presLayoutVars>
      </dgm:prSet>
      <dgm:spPr/>
    </dgm:pt>
    <dgm:pt modelId="{78D35863-943F-43A0-88CC-AFC3CD339684}" type="pres">
      <dgm:prSet presAssocID="{7EA84760-8BCB-463A-B480-3A16939C2029}" presName="composite" presStyleCnt="0"/>
      <dgm:spPr/>
    </dgm:pt>
    <dgm:pt modelId="{6556E2E9-50B5-4AB8-BC95-65D1850B0DAE}" type="pres">
      <dgm:prSet presAssocID="{7EA84760-8BCB-463A-B480-3A16939C2029}" presName="parTx" presStyleLbl="alignNode1" presStyleIdx="0" presStyleCnt="3">
        <dgm:presLayoutVars>
          <dgm:chMax val="0"/>
          <dgm:chPref val="0"/>
          <dgm:bulletEnabled val="1"/>
        </dgm:presLayoutVars>
      </dgm:prSet>
      <dgm:spPr/>
    </dgm:pt>
    <dgm:pt modelId="{7CF64360-8F84-4362-B353-7BA603724514}" type="pres">
      <dgm:prSet presAssocID="{7EA84760-8BCB-463A-B480-3A16939C2029}" presName="desTx" presStyleLbl="alignAccFollowNode1" presStyleIdx="0" presStyleCnt="3">
        <dgm:presLayoutVars>
          <dgm:bulletEnabled val="1"/>
        </dgm:presLayoutVars>
      </dgm:prSet>
      <dgm:spPr/>
    </dgm:pt>
    <dgm:pt modelId="{23901135-DB98-488C-945F-AF12FBE83259}" type="pres">
      <dgm:prSet presAssocID="{1FB942D5-F9C8-49BF-BDB9-67C6134F48F6}" presName="space" presStyleCnt="0"/>
      <dgm:spPr/>
    </dgm:pt>
    <dgm:pt modelId="{A3753D6A-FE1A-4B68-83BD-5E60B1B702F4}" type="pres">
      <dgm:prSet presAssocID="{B4F8DA34-40BB-417E-A9B4-42F4B70D3BD4}" presName="composite" presStyleCnt="0"/>
      <dgm:spPr/>
    </dgm:pt>
    <dgm:pt modelId="{A4B85233-2ED1-4EA9-9AA3-9247D1A751FE}" type="pres">
      <dgm:prSet presAssocID="{B4F8DA34-40BB-417E-A9B4-42F4B70D3BD4}" presName="parTx" presStyleLbl="alignNode1" presStyleIdx="1" presStyleCnt="3">
        <dgm:presLayoutVars>
          <dgm:chMax val="0"/>
          <dgm:chPref val="0"/>
          <dgm:bulletEnabled val="1"/>
        </dgm:presLayoutVars>
      </dgm:prSet>
      <dgm:spPr/>
    </dgm:pt>
    <dgm:pt modelId="{CA4AC553-EC2F-489D-99A4-3688BAAD73D8}" type="pres">
      <dgm:prSet presAssocID="{B4F8DA34-40BB-417E-A9B4-42F4B70D3BD4}" presName="desTx" presStyleLbl="alignAccFollowNode1" presStyleIdx="1" presStyleCnt="3">
        <dgm:presLayoutVars>
          <dgm:bulletEnabled val="1"/>
        </dgm:presLayoutVars>
      </dgm:prSet>
      <dgm:spPr/>
    </dgm:pt>
    <dgm:pt modelId="{9959B8E6-F9AB-4E99-9DBE-04DA63805A1C}" type="pres">
      <dgm:prSet presAssocID="{F0286E8E-23B8-450C-A0D8-2BCDEDA859A0}" presName="space" presStyleCnt="0"/>
      <dgm:spPr/>
    </dgm:pt>
    <dgm:pt modelId="{F08C1732-7D20-41C1-9376-DC89517F15FD}" type="pres">
      <dgm:prSet presAssocID="{99E8A20E-A819-436C-AE2E-83F9205C7BEA}" presName="composite" presStyleCnt="0"/>
      <dgm:spPr/>
    </dgm:pt>
    <dgm:pt modelId="{3A399C96-01D1-430A-AB7F-131DAD55D0BD}" type="pres">
      <dgm:prSet presAssocID="{99E8A20E-A819-436C-AE2E-83F9205C7BEA}" presName="parTx" presStyleLbl="alignNode1" presStyleIdx="2" presStyleCnt="3">
        <dgm:presLayoutVars>
          <dgm:chMax val="0"/>
          <dgm:chPref val="0"/>
          <dgm:bulletEnabled val="1"/>
        </dgm:presLayoutVars>
      </dgm:prSet>
      <dgm:spPr/>
    </dgm:pt>
    <dgm:pt modelId="{4900AD15-ED70-4918-A657-3CA36B579FDD}" type="pres">
      <dgm:prSet presAssocID="{99E8A20E-A819-436C-AE2E-83F9205C7BEA}" presName="desTx" presStyleLbl="alignAccFollowNode1" presStyleIdx="2" presStyleCnt="3">
        <dgm:presLayoutVars>
          <dgm:bulletEnabled val="1"/>
        </dgm:presLayoutVars>
      </dgm:prSet>
      <dgm:spPr/>
    </dgm:pt>
  </dgm:ptLst>
  <dgm:cxnLst>
    <dgm:cxn modelId="{F6660A0D-7A82-4BA1-AD40-7FB783B1A0F4}" srcId="{6CEB0875-5857-4B33-BE25-BC07A0F51CBC}" destId="{7EA84760-8BCB-463A-B480-3A16939C2029}" srcOrd="0" destOrd="0" parTransId="{18A1D616-DBB5-4BC9-B454-AC14E328BC9D}" sibTransId="{1FB942D5-F9C8-49BF-BDB9-67C6134F48F6}"/>
    <dgm:cxn modelId="{B1D40D0D-A2C3-4302-BF7B-557430F2BCDE}" srcId="{B4F8DA34-40BB-417E-A9B4-42F4B70D3BD4}" destId="{9D1BC5D9-D442-43CD-905F-AE8DE2F4A46C}" srcOrd="1" destOrd="0" parTransId="{40053A1E-2D4C-4425-8115-B5E3CF7747D3}" sibTransId="{03E20653-F527-47C3-8B58-FD53E4B5D03F}"/>
    <dgm:cxn modelId="{155ACC1D-743F-4AD5-AF3D-C2C78F24EBEF}" type="presOf" srcId="{B0585391-5A0F-4E8F-87AD-397FDC762F2C}" destId="{7CF64360-8F84-4362-B353-7BA603724514}" srcOrd="0" destOrd="0" presId="urn:microsoft.com/office/officeart/2005/8/layout/hList1"/>
    <dgm:cxn modelId="{404E9226-33E0-4D38-98E0-FBC8AA499C32}" srcId="{99E8A20E-A819-436C-AE2E-83F9205C7BEA}" destId="{679B2332-918F-4190-9F49-C6A3361716AA}" srcOrd="1" destOrd="0" parTransId="{9CD8A52D-5889-4B3F-9063-2E83BCF0BDA4}" sibTransId="{41562FE6-DD11-48C6-B601-84D2D39220C6}"/>
    <dgm:cxn modelId="{AFECFD2B-4312-4885-9500-3E43E47C012E}" type="presOf" srcId="{27648EA0-5042-4981-9D68-64C38EFD6E3E}" destId="{CA4AC553-EC2F-489D-99A4-3688BAAD73D8}" srcOrd="0" destOrd="0" presId="urn:microsoft.com/office/officeart/2005/8/layout/hList1"/>
    <dgm:cxn modelId="{D8D9D32C-AF68-4196-AFAE-12726D424E84}" type="presOf" srcId="{99E8A20E-A819-436C-AE2E-83F9205C7BEA}" destId="{3A399C96-01D1-430A-AB7F-131DAD55D0BD}" srcOrd="0" destOrd="0" presId="urn:microsoft.com/office/officeart/2005/8/layout/hList1"/>
    <dgm:cxn modelId="{0A52DA2D-70D8-486C-974F-FD8C5E871ABA}" srcId="{B4F8DA34-40BB-417E-A9B4-42F4B70D3BD4}" destId="{27648EA0-5042-4981-9D68-64C38EFD6E3E}" srcOrd="0" destOrd="0" parTransId="{B07211AD-11C2-4485-A6E6-6CD2F8CEA52B}" sibTransId="{CD3FB0E6-E8CA-4FA5-9805-A9C51CA01D3F}"/>
    <dgm:cxn modelId="{582C0539-0928-4016-A432-9074B8E3275A}" srcId="{7EA84760-8BCB-463A-B480-3A16939C2029}" destId="{B0585391-5A0F-4E8F-87AD-397FDC762F2C}" srcOrd="0" destOrd="0" parTransId="{6B821D32-2DCD-4935-889E-37AF6A3EE1F8}" sibTransId="{4C8D1E5B-B2FA-4B1B-8FC4-01382F981FE7}"/>
    <dgm:cxn modelId="{A462BE3F-FE45-46E2-862E-E746F98BD9E8}" srcId="{B4F8DA34-40BB-417E-A9B4-42F4B70D3BD4}" destId="{BB2AD5FB-CD7C-4404-AEA1-BE0FC3D4942B}" srcOrd="2" destOrd="0" parTransId="{14308AF2-704E-44A4-975B-C53CC6DD90A9}" sibTransId="{DB6FF26A-5A0D-4782-AFE3-A4A93EBB2311}"/>
    <dgm:cxn modelId="{15943040-320C-4957-BE5F-D6782090A0D4}" type="presOf" srcId="{E13A56C5-5747-4787-AA9D-A419851CADEC}" destId="{4900AD15-ED70-4918-A657-3CA36B579FDD}" srcOrd="0" destOrd="0" presId="urn:microsoft.com/office/officeart/2005/8/layout/hList1"/>
    <dgm:cxn modelId="{3A29B741-5E6E-40F4-8CEF-5AA8A096158B}" srcId="{7EA84760-8BCB-463A-B480-3A16939C2029}" destId="{AD051788-C9F3-49B8-9F2A-220B782E532E}" srcOrd="1" destOrd="0" parTransId="{2198D912-5AF1-4796-AA25-DBFFC366B9D2}" sibTransId="{91BB459B-CECF-4C62-B126-B9FA0A2311A9}"/>
    <dgm:cxn modelId="{943AFA62-1895-4C22-925A-F928D1AAF13B}" type="presOf" srcId="{6CEB0875-5857-4B33-BE25-BC07A0F51CBC}" destId="{5FED500C-3D46-49B8-9E0A-C23280041ACD}" srcOrd="0" destOrd="0" presId="urn:microsoft.com/office/officeart/2005/8/layout/hList1"/>
    <dgm:cxn modelId="{7E475C4E-F2FF-4089-B09E-4C8331637750}" type="presOf" srcId="{50FBBC04-D5A5-496A-8737-100DFEECC6CD}" destId="{4900AD15-ED70-4918-A657-3CA36B579FDD}" srcOrd="0" destOrd="3" presId="urn:microsoft.com/office/officeart/2005/8/layout/hList1"/>
    <dgm:cxn modelId="{AA404056-22EA-4F7C-9941-BBAE3B8913F3}" srcId="{99E8A20E-A819-436C-AE2E-83F9205C7BEA}" destId="{50FBBC04-D5A5-496A-8737-100DFEECC6CD}" srcOrd="3" destOrd="0" parTransId="{71D850EF-34E3-46D3-9E1A-C201D01C14AB}" sibTransId="{C1CE06BF-FD88-4D0B-804E-B86706839A3B}"/>
    <dgm:cxn modelId="{3D107779-E7B8-45ED-9D8F-7BB5BBEE4581}" type="presOf" srcId="{BEDA79EC-1586-4720-97BE-1D558C5D236E}" destId="{4900AD15-ED70-4918-A657-3CA36B579FDD}" srcOrd="0" destOrd="2" presId="urn:microsoft.com/office/officeart/2005/8/layout/hList1"/>
    <dgm:cxn modelId="{BFEA058D-D6E6-41A0-A51F-11EE580587F6}" srcId="{99E8A20E-A819-436C-AE2E-83F9205C7BEA}" destId="{E13A56C5-5747-4787-AA9D-A419851CADEC}" srcOrd="0" destOrd="0" parTransId="{F2EC5997-DC62-4C37-80B6-F435982F2F22}" sibTransId="{B4AAACB5-E359-4317-A98D-E43829255F50}"/>
    <dgm:cxn modelId="{E1AA1693-215F-4B70-BE5A-72717841E641}" type="presOf" srcId="{AD051788-C9F3-49B8-9F2A-220B782E532E}" destId="{7CF64360-8F84-4362-B353-7BA603724514}" srcOrd="0" destOrd="1" presId="urn:microsoft.com/office/officeart/2005/8/layout/hList1"/>
    <dgm:cxn modelId="{DCE42699-CBF0-4A84-BF0C-7EA32DC37F48}" type="presOf" srcId="{9D1BC5D9-D442-43CD-905F-AE8DE2F4A46C}" destId="{CA4AC553-EC2F-489D-99A4-3688BAAD73D8}" srcOrd="0" destOrd="1" presId="urn:microsoft.com/office/officeart/2005/8/layout/hList1"/>
    <dgm:cxn modelId="{26CFA199-CFEB-498D-BE9E-AE9E60046741}" srcId="{99E8A20E-A819-436C-AE2E-83F9205C7BEA}" destId="{BEDA79EC-1586-4720-97BE-1D558C5D236E}" srcOrd="2" destOrd="0" parTransId="{3BE38425-CC55-45AB-85C8-900BCBD36181}" sibTransId="{5D47CC17-2A0A-4EA7-81D2-F03E9EBE0620}"/>
    <dgm:cxn modelId="{1D4A809F-E7E5-4207-AF65-BB807D3AEAF9}" srcId="{6CEB0875-5857-4B33-BE25-BC07A0F51CBC}" destId="{B4F8DA34-40BB-417E-A9B4-42F4B70D3BD4}" srcOrd="1" destOrd="0" parTransId="{FF2A27D5-CE09-44AB-AE9A-8667BA15EA31}" sibTransId="{F0286E8E-23B8-450C-A0D8-2BCDEDA859A0}"/>
    <dgm:cxn modelId="{D4398CCB-48AD-4B40-AB6B-9DC9428B41B3}" type="presOf" srcId="{7EA84760-8BCB-463A-B480-3A16939C2029}" destId="{6556E2E9-50B5-4AB8-BC95-65D1850B0DAE}" srcOrd="0" destOrd="0" presId="urn:microsoft.com/office/officeart/2005/8/layout/hList1"/>
    <dgm:cxn modelId="{76A648CE-4DC2-4460-B259-A59770FFD86F}" type="presOf" srcId="{BB2AD5FB-CD7C-4404-AEA1-BE0FC3D4942B}" destId="{CA4AC553-EC2F-489D-99A4-3688BAAD73D8}" srcOrd="0" destOrd="2" presId="urn:microsoft.com/office/officeart/2005/8/layout/hList1"/>
    <dgm:cxn modelId="{D954BFD8-E385-41B5-A30C-30927F95D300}" srcId="{6CEB0875-5857-4B33-BE25-BC07A0F51CBC}" destId="{99E8A20E-A819-436C-AE2E-83F9205C7BEA}" srcOrd="2" destOrd="0" parTransId="{ED086FE0-9E26-47A9-BEDD-630EC7039AF7}" sibTransId="{D6355FFA-D6D0-41D5-9709-307F9C4522EB}"/>
    <dgm:cxn modelId="{9EF4CEDF-69CA-4072-86E6-77FA7D8CBCF0}" type="presOf" srcId="{B4F8DA34-40BB-417E-A9B4-42F4B70D3BD4}" destId="{A4B85233-2ED1-4EA9-9AA3-9247D1A751FE}" srcOrd="0" destOrd="0" presId="urn:microsoft.com/office/officeart/2005/8/layout/hList1"/>
    <dgm:cxn modelId="{A4F21EE2-9EFA-4BA8-9C61-3CD1545C8ADD}" type="presOf" srcId="{0918D4FF-FFE5-4829-AFEF-D5052B5CE6E6}" destId="{7CF64360-8F84-4362-B353-7BA603724514}" srcOrd="0" destOrd="2" presId="urn:microsoft.com/office/officeart/2005/8/layout/hList1"/>
    <dgm:cxn modelId="{710798E5-8C31-4355-BD99-E5DA2B99F59C}" srcId="{7EA84760-8BCB-463A-B480-3A16939C2029}" destId="{0918D4FF-FFE5-4829-AFEF-D5052B5CE6E6}" srcOrd="2" destOrd="0" parTransId="{B46FC951-3101-43F2-8676-35BCB707D2CA}" sibTransId="{DB7FB6AB-CEDB-4E3D-AF59-B20BF880C04C}"/>
    <dgm:cxn modelId="{6FE7A1FA-BBC5-400F-8CD8-87AEA2B09FDD}" type="presOf" srcId="{679B2332-918F-4190-9F49-C6A3361716AA}" destId="{4900AD15-ED70-4918-A657-3CA36B579FDD}" srcOrd="0" destOrd="1" presId="urn:microsoft.com/office/officeart/2005/8/layout/hList1"/>
    <dgm:cxn modelId="{A019F056-8F8F-4750-AC2B-9A698B2F6DCD}" type="presParOf" srcId="{5FED500C-3D46-49B8-9E0A-C23280041ACD}" destId="{78D35863-943F-43A0-88CC-AFC3CD339684}" srcOrd="0" destOrd="0" presId="urn:microsoft.com/office/officeart/2005/8/layout/hList1"/>
    <dgm:cxn modelId="{42F70DB8-A43B-46B7-97CC-75EAB04ABF0E}" type="presParOf" srcId="{78D35863-943F-43A0-88CC-AFC3CD339684}" destId="{6556E2E9-50B5-4AB8-BC95-65D1850B0DAE}" srcOrd="0" destOrd="0" presId="urn:microsoft.com/office/officeart/2005/8/layout/hList1"/>
    <dgm:cxn modelId="{F1813BB7-427C-457A-96C6-BD90EA1519A5}" type="presParOf" srcId="{78D35863-943F-43A0-88CC-AFC3CD339684}" destId="{7CF64360-8F84-4362-B353-7BA603724514}" srcOrd="1" destOrd="0" presId="urn:microsoft.com/office/officeart/2005/8/layout/hList1"/>
    <dgm:cxn modelId="{39854CA0-86AC-4ADF-BA5D-A305F0F82ECD}" type="presParOf" srcId="{5FED500C-3D46-49B8-9E0A-C23280041ACD}" destId="{23901135-DB98-488C-945F-AF12FBE83259}" srcOrd="1" destOrd="0" presId="urn:microsoft.com/office/officeart/2005/8/layout/hList1"/>
    <dgm:cxn modelId="{C9BA08A0-602D-44BD-B05E-023E9F16F7E8}" type="presParOf" srcId="{5FED500C-3D46-49B8-9E0A-C23280041ACD}" destId="{A3753D6A-FE1A-4B68-83BD-5E60B1B702F4}" srcOrd="2" destOrd="0" presId="urn:microsoft.com/office/officeart/2005/8/layout/hList1"/>
    <dgm:cxn modelId="{645E8482-98BC-402F-A836-C60A8F1B9E81}" type="presParOf" srcId="{A3753D6A-FE1A-4B68-83BD-5E60B1B702F4}" destId="{A4B85233-2ED1-4EA9-9AA3-9247D1A751FE}" srcOrd="0" destOrd="0" presId="urn:microsoft.com/office/officeart/2005/8/layout/hList1"/>
    <dgm:cxn modelId="{D28C4769-8084-4BDE-B10A-C9AEE579BE4A}" type="presParOf" srcId="{A3753D6A-FE1A-4B68-83BD-5E60B1B702F4}" destId="{CA4AC553-EC2F-489D-99A4-3688BAAD73D8}" srcOrd="1" destOrd="0" presId="urn:microsoft.com/office/officeart/2005/8/layout/hList1"/>
    <dgm:cxn modelId="{1C31F0A5-B4E6-4FD7-B47E-CBA23C573B2A}" type="presParOf" srcId="{5FED500C-3D46-49B8-9E0A-C23280041ACD}" destId="{9959B8E6-F9AB-4E99-9DBE-04DA63805A1C}" srcOrd="3" destOrd="0" presId="urn:microsoft.com/office/officeart/2005/8/layout/hList1"/>
    <dgm:cxn modelId="{C4E63437-7487-455B-83A4-5B60BE41E936}" type="presParOf" srcId="{5FED500C-3D46-49B8-9E0A-C23280041ACD}" destId="{F08C1732-7D20-41C1-9376-DC89517F15FD}" srcOrd="4" destOrd="0" presId="urn:microsoft.com/office/officeart/2005/8/layout/hList1"/>
    <dgm:cxn modelId="{DBF5E4F2-FBE5-4696-9CBE-446E6709AEAE}" type="presParOf" srcId="{F08C1732-7D20-41C1-9376-DC89517F15FD}" destId="{3A399C96-01D1-430A-AB7F-131DAD55D0BD}" srcOrd="0" destOrd="0" presId="urn:microsoft.com/office/officeart/2005/8/layout/hList1"/>
    <dgm:cxn modelId="{F3BE96B0-573D-4E1F-AA99-3AF0C8333BC5}" type="presParOf" srcId="{F08C1732-7D20-41C1-9376-DC89517F15FD}" destId="{4900AD15-ED70-4918-A657-3CA36B579F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822796-79F0-4BA9-853D-1F6A2321DAAF}" type="doc">
      <dgm:prSet loTypeId="urn:microsoft.com/office/officeart/2005/8/layout/hProcess9" loCatId="process" qsTypeId="urn:microsoft.com/office/officeart/2005/8/quickstyle/simple1" qsCatId="simple" csTypeId="urn:microsoft.com/office/officeart/2005/8/colors/accent1_2" csCatId="accent1" phldr="1"/>
      <dgm:spPr/>
    </dgm:pt>
    <dgm:pt modelId="{09B8B8F7-8084-4188-9180-8846B2BB556E}">
      <dgm:prSet phldrT="[Text]"/>
      <dgm:spPr>
        <a:solidFill>
          <a:srgbClr val="BA262D">
            <a:alpha val="89804"/>
          </a:srgbClr>
        </a:solidFill>
        <a:ln>
          <a:noFill/>
        </a:ln>
      </dgm:spPr>
      <dgm:t>
        <a:bodyPr/>
        <a:lstStyle/>
        <a:p>
          <a:pPr algn="ctr"/>
          <a:r>
            <a:rPr lang="en-US" dirty="0">
              <a:latin typeface="+mj-lt"/>
            </a:rPr>
            <a:t>Truth</a:t>
          </a:r>
        </a:p>
      </dgm:t>
    </dgm:pt>
    <dgm:pt modelId="{CFD157A9-CB44-40EB-A035-92BA422B3DF5}" type="parTrans" cxnId="{F94899AC-D0F9-4BA8-ADAB-2A4DFB65EA30}">
      <dgm:prSet/>
      <dgm:spPr/>
      <dgm:t>
        <a:bodyPr/>
        <a:lstStyle/>
        <a:p>
          <a:pPr algn="ctr"/>
          <a:endParaRPr lang="en-US"/>
        </a:p>
      </dgm:t>
    </dgm:pt>
    <dgm:pt modelId="{CD8E64AB-F5D9-4B93-9ADB-0B7480E35109}" type="sibTrans" cxnId="{F94899AC-D0F9-4BA8-ADAB-2A4DFB65EA30}">
      <dgm:prSet/>
      <dgm:spPr/>
      <dgm:t>
        <a:bodyPr/>
        <a:lstStyle/>
        <a:p>
          <a:pPr algn="ctr"/>
          <a:endParaRPr lang="en-US"/>
        </a:p>
      </dgm:t>
    </dgm:pt>
    <dgm:pt modelId="{C44FB8FD-DDC9-4C57-A87A-C8AAFBB879FD}">
      <dgm:prSet phldrT="[Text]"/>
      <dgm:spPr>
        <a:solidFill>
          <a:srgbClr val="876237">
            <a:alpha val="89804"/>
          </a:srgbClr>
        </a:solidFill>
        <a:ln>
          <a:noFill/>
        </a:ln>
      </dgm:spPr>
      <dgm:t>
        <a:bodyPr/>
        <a:lstStyle/>
        <a:p>
          <a:pPr algn="ctr"/>
          <a:r>
            <a:rPr lang="en-US" dirty="0">
              <a:latin typeface="+mj-lt"/>
            </a:rPr>
            <a:t>Goodness</a:t>
          </a:r>
        </a:p>
      </dgm:t>
    </dgm:pt>
    <dgm:pt modelId="{A5EBB83B-7352-49B5-93DB-0B50DF9AB709}" type="parTrans" cxnId="{F32A3BA5-635A-4BA2-B2BC-8F7E2DA9C622}">
      <dgm:prSet/>
      <dgm:spPr/>
      <dgm:t>
        <a:bodyPr/>
        <a:lstStyle/>
        <a:p>
          <a:pPr algn="ctr"/>
          <a:endParaRPr lang="en-US"/>
        </a:p>
      </dgm:t>
    </dgm:pt>
    <dgm:pt modelId="{7976B9FF-26A2-4A12-B39E-92748FDBB4C3}" type="sibTrans" cxnId="{F32A3BA5-635A-4BA2-B2BC-8F7E2DA9C622}">
      <dgm:prSet/>
      <dgm:spPr/>
      <dgm:t>
        <a:bodyPr/>
        <a:lstStyle/>
        <a:p>
          <a:pPr algn="ctr"/>
          <a:endParaRPr lang="en-US"/>
        </a:p>
      </dgm:t>
    </dgm:pt>
    <dgm:pt modelId="{E35BE5D4-FD4E-4111-977E-1167617F3CD9}">
      <dgm:prSet phldrT="[Text]"/>
      <dgm:spPr>
        <a:solidFill>
          <a:srgbClr val="F49322">
            <a:alpha val="89804"/>
          </a:srgbClr>
        </a:solidFill>
        <a:ln>
          <a:noFill/>
        </a:ln>
      </dgm:spPr>
      <dgm:t>
        <a:bodyPr/>
        <a:lstStyle/>
        <a:p>
          <a:pPr algn="ctr"/>
          <a:r>
            <a:rPr lang="en-US" dirty="0">
              <a:latin typeface="+mj-lt"/>
            </a:rPr>
            <a:t>Beauty</a:t>
          </a:r>
        </a:p>
      </dgm:t>
    </dgm:pt>
    <dgm:pt modelId="{61A060E9-180F-4BF2-8C17-823BCFC20345}" type="parTrans" cxnId="{6C6CA88C-B83E-4450-8D8E-7A964C4562C1}">
      <dgm:prSet/>
      <dgm:spPr/>
      <dgm:t>
        <a:bodyPr/>
        <a:lstStyle/>
        <a:p>
          <a:pPr algn="ctr"/>
          <a:endParaRPr lang="en-US"/>
        </a:p>
      </dgm:t>
    </dgm:pt>
    <dgm:pt modelId="{313A9ACD-0991-46F5-AA1D-71FD1B3765F4}" type="sibTrans" cxnId="{6C6CA88C-B83E-4450-8D8E-7A964C4562C1}">
      <dgm:prSet/>
      <dgm:spPr/>
      <dgm:t>
        <a:bodyPr/>
        <a:lstStyle/>
        <a:p>
          <a:pPr algn="ctr"/>
          <a:endParaRPr lang="en-US"/>
        </a:p>
      </dgm:t>
    </dgm:pt>
    <dgm:pt modelId="{0933597F-1612-44EA-ADE8-347D67180AFF}" type="pres">
      <dgm:prSet presAssocID="{B3822796-79F0-4BA9-853D-1F6A2321DAAF}" presName="CompostProcess" presStyleCnt="0">
        <dgm:presLayoutVars>
          <dgm:dir/>
          <dgm:resizeHandles val="exact"/>
        </dgm:presLayoutVars>
      </dgm:prSet>
      <dgm:spPr/>
    </dgm:pt>
    <dgm:pt modelId="{2A26FC5D-03C0-4B1D-B2EA-0A099DBDC963}" type="pres">
      <dgm:prSet presAssocID="{B3822796-79F0-4BA9-853D-1F6A2321DAAF}" presName="arrow" presStyleLbl="bgShp" presStyleIdx="0" presStyleCnt="1" custAng="10800000" custLinFactNeighborX="1696"/>
      <dgm:spPr>
        <a:solidFill>
          <a:schemeClr val="bg1"/>
        </a:solidFill>
      </dgm:spPr>
    </dgm:pt>
    <dgm:pt modelId="{AF5A6B44-4CD8-4563-A67C-30465D64D007}" type="pres">
      <dgm:prSet presAssocID="{B3822796-79F0-4BA9-853D-1F6A2321DAAF}" presName="linearProcess" presStyleCnt="0"/>
      <dgm:spPr/>
    </dgm:pt>
    <dgm:pt modelId="{ADE419D8-777E-4AD1-B11B-18EE3996BACE}" type="pres">
      <dgm:prSet presAssocID="{09B8B8F7-8084-4188-9180-8846B2BB556E}" presName="textNode" presStyleLbl="node1" presStyleIdx="0" presStyleCnt="3">
        <dgm:presLayoutVars>
          <dgm:bulletEnabled val="1"/>
        </dgm:presLayoutVars>
      </dgm:prSet>
      <dgm:spPr/>
    </dgm:pt>
    <dgm:pt modelId="{810F80AA-459C-4F35-BFAD-19AD5DEEDF88}" type="pres">
      <dgm:prSet presAssocID="{CD8E64AB-F5D9-4B93-9ADB-0B7480E35109}" presName="sibTrans" presStyleCnt="0"/>
      <dgm:spPr/>
    </dgm:pt>
    <dgm:pt modelId="{89742D19-DEC1-4C48-B645-E257C309DCC3}" type="pres">
      <dgm:prSet presAssocID="{C44FB8FD-DDC9-4C57-A87A-C8AAFBB879FD}" presName="textNode" presStyleLbl="node1" presStyleIdx="1" presStyleCnt="3">
        <dgm:presLayoutVars>
          <dgm:bulletEnabled val="1"/>
        </dgm:presLayoutVars>
      </dgm:prSet>
      <dgm:spPr/>
    </dgm:pt>
    <dgm:pt modelId="{652BB612-031F-4A97-BC1D-47921BB1DB96}" type="pres">
      <dgm:prSet presAssocID="{7976B9FF-26A2-4A12-B39E-92748FDBB4C3}" presName="sibTrans" presStyleCnt="0"/>
      <dgm:spPr/>
    </dgm:pt>
    <dgm:pt modelId="{0E189157-F95F-4AC8-A270-F72651581BD5}" type="pres">
      <dgm:prSet presAssocID="{E35BE5D4-FD4E-4111-977E-1167617F3CD9}" presName="textNode" presStyleLbl="node1" presStyleIdx="2" presStyleCnt="3" custLinFactNeighborX="8715">
        <dgm:presLayoutVars>
          <dgm:bulletEnabled val="1"/>
        </dgm:presLayoutVars>
      </dgm:prSet>
      <dgm:spPr/>
    </dgm:pt>
  </dgm:ptLst>
  <dgm:cxnLst>
    <dgm:cxn modelId="{3C947B1D-6F49-42DD-ADAA-995E32AA7604}" type="presOf" srcId="{C44FB8FD-DDC9-4C57-A87A-C8AAFBB879FD}" destId="{89742D19-DEC1-4C48-B645-E257C309DCC3}" srcOrd="0" destOrd="0" presId="urn:microsoft.com/office/officeart/2005/8/layout/hProcess9"/>
    <dgm:cxn modelId="{70FDCC38-46CF-4A90-9B65-C71CBCD68290}" type="presOf" srcId="{E35BE5D4-FD4E-4111-977E-1167617F3CD9}" destId="{0E189157-F95F-4AC8-A270-F72651581BD5}" srcOrd="0" destOrd="0" presId="urn:microsoft.com/office/officeart/2005/8/layout/hProcess9"/>
    <dgm:cxn modelId="{4DA10E78-EEAA-4D79-B08B-9A950F73C8DE}" type="presOf" srcId="{B3822796-79F0-4BA9-853D-1F6A2321DAAF}" destId="{0933597F-1612-44EA-ADE8-347D67180AFF}" srcOrd="0" destOrd="0" presId="urn:microsoft.com/office/officeart/2005/8/layout/hProcess9"/>
    <dgm:cxn modelId="{6C6CA88C-B83E-4450-8D8E-7A964C4562C1}" srcId="{B3822796-79F0-4BA9-853D-1F6A2321DAAF}" destId="{E35BE5D4-FD4E-4111-977E-1167617F3CD9}" srcOrd="2" destOrd="0" parTransId="{61A060E9-180F-4BF2-8C17-823BCFC20345}" sibTransId="{313A9ACD-0991-46F5-AA1D-71FD1B3765F4}"/>
    <dgm:cxn modelId="{F32A3BA5-635A-4BA2-B2BC-8F7E2DA9C622}" srcId="{B3822796-79F0-4BA9-853D-1F6A2321DAAF}" destId="{C44FB8FD-DDC9-4C57-A87A-C8AAFBB879FD}" srcOrd="1" destOrd="0" parTransId="{A5EBB83B-7352-49B5-93DB-0B50DF9AB709}" sibTransId="{7976B9FF-26A2-4A12-B39E-92748FDBB4C3}"/>
    <dgm:cxn modelId="{F94899AC-D0F9-4BA8-ADAB-2A4DFB65EA30}" srcId="{B3822796-79F0-4BA9-853D-1F6A2321DAAF}" destId="{09B8B8F7-8084-4188-9180-8846B2BB556E}" srcOrd="0" destOrd="0" parTransId="{CFD157A9-CB44-40EB-A035-92BA422B3DF5}" sibTransId="{CD8E64AB-F5D9-4B93-9ADB-0B7480E35109}"/>
    <dgm:cxn modelId="{428386CE-4B87-4401-9CD7-C180F6947D04}" type="presOf" srcId="{09B8B8F7-8084-4188-9180-8846B2BB556E}" destId="{ADE419D8-777E-4AD1-B11B-18EE3996BACE}" srcOrd="0" destOrd="0" presId="urn:microsoft.com/office/officeart/2005/8/layout/hProcess9"/>
    <dgm:cxn modelId="{B90DC822-25A5-4801-9A7B-81483FF061C4}" type="presParOf" srcId="{0933597F-1612-44EA-ADE8-347D67180AFF}" destId="{2A26FC5D-03C0-4B1D-B2EA-0A099DBDC963}" srcOrd="0" destOrd="0" presId="urn:microsoft.com/office/officeart/2005/8/layout/hProcess9"/>
    <dgm:cxn modelId="{8D617B90-24FC-4460-AB20-F19478D4F380}" type="presParOf" srcId="{0933597F-1612-44EA-ADE8-347D67180AFF}" destId="{AF5A6B44-4CD8-4563-A67C-30465D64D007}" srcOrd="1" destOrd="0" presId="urn:microsoft.com/office/officeart/2005/8/layout/hProcess9"/>
    <dgm:cxn modelId="{C6C182A2-7399-4B2C-BD9B-5E242EBBD1B0}" type="presParOf" srcId="{AF5A6B44-4CD8-4563-A67C-30465D64D007}" destId="{ADE419D8-777E-4AD1-B11B-18EE3996BACE}" srcOrd="0" destOrd="0" presId="urn:microsoft.com/office/officeart/2005/8/layout/hProcess9"/>
    <dgm:cxn modelId="{D5808E38-C94D-4E05-B2D6-795E29EF3FCB}" type="presParOf" srcId="{AF5A6B44-4CD8-4563-A67C-30465D64D007}" destId="{810F80AA-459C-4F35-BFAD-19AD5DEEDF88}" srcOrd="1" destOrd="0" presId="urn:microsoft.com/office/officeart/2005/8/layout/hProcess9"/>
    <dgm:cxn modelId="{155FE658-F738-4489-A7A1-DD5CFD53EE35}" type="presParOf" srcId="{AF5A6B44-4CD8-4563-A67C-30465D64D007}" destId="{89742D19-DEC1-4C48-B645-E257C309DCC3}" srcOrd="2" destOrd="0" presId="urn:microsoft.com/office/officeart/2005/8/layout/hProcess9"/>
    <dgm:cxn modelId="{65D93050-F607-4CB5-880D-2C5634A10EE0}" type="presParOf" srcId="{AF5A6B44-4CD8-4563-A67C-30465D64D007}" destId="{652BB612-031F-4A97-BC1D-47921BB1DB96}" srcOrd="3" destOrd="0" presId="urn:microsoft.com/office/officeart/2005/8/layout/hProcess9"/>
    <dgm:cxn modelId="{ECBEBBA2-24F0-4CA1-9595-18587E5969A7}" type="presParOf" srcId="{AF5A6B44-4CD8-4563-A67C-30465D64D007}" destId="{0E189157-F95F-4AC8-A270-F72651581BD5}" srcOrd="4"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6E2E9-50B5-4AB8-BC95-65D1850B0DAE}">
      <dsp:nvSpPr>
        <dsp:cNvPr id="0" name=""/>
        <dsp:cNvSpPr/>
      </dsp:nvSpPr>
      <dsp:spPr>
        <a:xfrm>
          <a:off x="2724" y="11628"/>
          <a:ext cx="2656384" cy="633600"/>
        </a:xfrm>
        <a:prstGeom prst="rect">
          <a:avLst/>
        </a:prstGeom>
        <a:solidFill>
          <a:srgbClr val="F49322">
            <a:alpha val="74902"/>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mj-lt"/>
            </a:rPr>
            <a:t>Beauty</a:t>
          </a:r>
        </a:p>
      </dsp:txBody>
      <dsp:txXfrm>
        <a:off x="2724" y="11628"/>
        <a:ext cx="2656384" cy="633600"/>
      </dsp:txXfrm>
    </dsp:sp>
    <dsp:sp modelId="{7CF64360-8F84-4362-B353-7BA603724514}">
      <dsp:nvSpPr>
        <dsp:cNvPr id="0" name=""/>
        <dsp:cNvSpPr/>
      </dsp:nvSpPr>
      <dsp:spPr>
        <a:xfrm>
          <a:off x="2724" y="645228"/>
          <a:ext cx="2656384" cy="2171209"/>
        </a:xfrm>
        <a:prstGeom prst="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God’s creation</a:t>
          </a:r>
        </a:p>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Outdoor adventure</a:t>
          </a:r>
        </a:p>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Fun</a:t>
          </a:r>
        </a:p>
      </dsp:txBody>
      <dsp:txXfrm>
        <a:off x="2724" y="645228"/>
        <a:ext cx="2656384" cy="2171209"/>
      </dsp:txXfrm>
    </dsp:sp>
    <dsp:sp modelId="{A4B85233-2ED1-4EA9-9AA3-9247D1A751FE}">
      <dsp:nvSpPr>
        <dsp:cNvPr id="0" name=""/>
        <dsp:cNvSpPr/>
      </dsp:nvSpPr>
      <dsp:spPr>
        <a:xfrm>
          <a:off x="3031002" y="11628"/>
          <a:ext cx="2656384" cy="633600"/>
        </a:xfrm>
        <a:prstGeom prst="rect">
          <a:avLst/>
        </a:prstGeom>
        <a:solidFill>
          <a:srgbClr val="876237">
            <a:alpha val="74902"/>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mj-lt"/>
            </a:rPr>
            <a:t>Goodness</a:t>
          </a:r>
        </a:p>
      </dsp:txBody>
      <dsp:txXfrm>
        <a:off x="3031002" y="11628"/>
        <a:ext cx="2656384" cy="633600"/>
      </dsp:txXfrm>
    </dsp:sp>
    <dsp:sp modelId="{CA4AC553-EC2F-489D-99A4-3688BAAD73D8}">
      <dsp:nvSpPr>
        <dsp:cNvPr id="0" name=""/>
        <dsp:cNvSpPr/>
      </dsp:nvSpPr>
      <dsp:spPr>
        <a:xfrm>
          <a:off x="3031002" y="645228"/>
          <a:ext cx="2656384" cy="2171209"/>
        </a:xfrm>
        <a:prstGeom prst="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Virtue</a:t>
          </a:r>
        </a:p>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Christian life</a:t>
          </a:r>
        </a:p>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Community</a:t>
          </a:r>
        </a:p>
      </dsp:txBody>
      <dsp:txXfrm>
        <a:off x="3031002" y="645228"/>
        <a:ext cx="2656384" cy="2171209"/>
      </dsp:txXfrm>
    </dsp:sp>
    <dsp:sp modelId="{3A399C96-01D1-430A-AB7F-131DAD55D0BD}">
      <dsp:nvSpPr>
        <dsp:cNvPr id="0" name=""/>
        <dsp:cNvSpPr/>
      </dsp:nvSpPr>
      <dsp:spPr>
        <a:xfrm>
          <a:off x="6059280" y="11628"/>
          <a:ext cx="2656384" cy="633600"/>
        </a:xfrm>
        <a:prstGeom prst="rect">
          <a:avLst/>
        </a:prstGeom>
        <a:solidFill>
          <a:srgbClr val="BA262D">
            <a:alpha val="74902"/>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mj-lt"/>
            </a:rPr>
            <a:t>Truth</a:t>
          </a:r>
        </a:p>
      </dsp:txBody>
      <dsp:txXfrm>
        <a:off x="6059280" y="11628"/>
        <a:ext cx="2656384" cy="633600"/>
      </dsp:txXfrm>
    </dsp:sp>
    <dsp:sp modelId="{4900AD15-ED70-4918-A657-3CA36B579FDD}">
      <dsp:nvSpPr>
        <dsp:cNvPr id="0" name=""/>
        <dsp:cNvSpPr/>
      </dsp:nvSpPr>
      <dsp:spPr>
        <a:xfrm>
          <a:off x="6059280" y="645228"/>
          <a:ext cx="2656384" cy="2171209"/>
        </a:xfrm>
        <a:prstGeom prst="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Discipleship</a:t>
          </a:r>
        </a:p>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Leadership development</a:t>
          </a:r>
        </a:p>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Evangelization</a:t>
          </a:r>
        </a:p>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Vocation</a:t>
          </a:r>
        </a:p>
      </dsp:txBody>
      <dsp:txXfrm>
        <a:off x="6059280" y="645228"/>
        <a:ext cx="2656384" cy="2171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6FC5D-03C0-4B1D-B2EA-0A099DBDC963}">
      <dsp:nvSpPr>
        <dsp:cNvPr id="0" name=""/>
        <dsp:cNvSpPr/>
      </dsp:nvSpPr>
      <dsp:spPr>
        <a:xfrm rot="10800000">
          <a:off x="455613" y="0"/>
          <a:ext cx="4331122" cy="3808703"/>
        </a:xfrm>
        <a:prstGeom prst="rightArrow">
          <a:avLst/>
        </a:prstGeom>
        <a:solidFill>
          <a:schemeClr val="bg1"/>
        </a:solidFill>
        <a:ln>
          <a:noFill/>
        </a:ln>
        <a:effectLst/>
      </dsp:spPr>
      <dsp:style>
        <a:lnRef idx="0">
          <a:scrgbClr r="0" g="0" b="0"/>
        </a:lnRef>
        <a:fillRef idx="1">
          <a:scrgbClr r="0" g="0" b="0"/>
        </a:fillRef>
        <a:effectRef idx="0">
          <a:scrgbClr r="0" g="0" b="0"/>
        </a:effectRef>
        <a:fontRef idx="minor"/>
      </dsp:style>
    </dsp:sp>
    <dsp:sp modelId="{ADE419D8-777E-4AD1-B11B-18EE3996BACE}">
      <dsp:nvSpPr>
        <dsp:cNvPr id="0" name=""/>
        <dsp:cNvSpPr/>
      </dsp:nvSpPr>
      <dsp:spPr>
        <a:xfrm>
          <a:off x="500" y="1142610"/>
          <a:ext cx="1630140" cy="1523481"/>
        </a:xfrm>
        <a:prstGeom prst="roundRect">
          <a:avLst/>
        </a:prstGeom>
        <a:solidFill>
          <a:srgbClr val="BA262D">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j-lt"/>
            </a:rPr>
            <a:t>Truth</a:t>
          </a:r>
        </a:p>
      </dsp:txBody>
      <dsp:txXfrm>
        <a:off x="74870" y="1216980"/>
        <a:ext cx="1481400" cy="1374741"/>
      </dsp:txXfrm>
    </dsp:sp>
    <dsp:sp modelId="{89742D19-DEC1-4C48-B645-E257C309DCC3}">
      <dsp:nvSpPr>
        <dsp:cNvPr id="0" name=""/>
        <dsp:cNvSpPr/>
      </dsp:nvSpPr>
      <dsp:spPr>
        <a:xfrm>
          <a:off x="1732648" y="1142610"/>
          <a:ext cx="1630140" cy="1523481"/>
        </a:xfrm>
        <a:prstGeom prst="roundRect">
          <a:avLst/>
        </a:prstGeom>
        <a:solidFill>
          <a:srgbClr val="876237">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j-lt"/>
            </a:rPr>
            <a:t>Goodness</a:t>
          </a:r>
        </a:p>
      </dsp:txBody>
      <dsp:txXfrm>
        <a:off x="1807018" y="1216980"/>
        <a:ext cx="1481400" cy="1374741"/>
      </dsp:txXfrm>
    </dsp:sp>
    <dsp:sp modelId="{0E189157-F95F-4AC8-A270-F72651581BD5}">
      <dsp:nvSpPr>
        <dsp:cNvPr id="0" name=""/>
        <dsp:cNvSpPr/>
      </dsp:nvSpPr>
      <dsp:spPr>
        <a:xfrm>
          <a:off x="3465297" y="1142610"/>
          <a:ext cx="1630140" cy="1523481"/>
        </a:xfrm>
        <a:prstGeom prst="roundRect">
          <a:avLst/>
        </a:prstGeom>
        <a:solidFill>
          <a:srgbClr val="F49322">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j-lt"/>
            </a:rPr>
            <a:t>Beauty</a:t>
          </a:r>
        </a:p>
      </dsp:txBody>
      <dsp:txXfrm>
        <a:off x="3539667" y="1216980"/>
        <a:ext cx="1481400" cy="137474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3A79B8-36C8-408D-B61F-0FF6EB50D7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latin typeface="+mj-lt"/>
              </a:rPr>
              <a:t>Blazing the </a:t>
            </a:r>
            <a:r>
              <a:rPr lang="en-US">
                <a:latin typeface="+mj-lt"/>
              </a:rPr>
              <a:t>Catholic Trail</a:t>
            </a:r>
            <a:endParaRPr lang="en-US" dirty="0"/>
          </a:p>
        </p:txBody>
      </p:sp>
      <p:sp>
        <p:nvSpPr>
          <p:cNvPr id="3" name="Date Placeholder 2">
            <a:extLst>
              <a:ext uri="{FF2B5EF4-FFF2-40B4-BE49-F238E27FC236}">
                <a16:creationId xmlns:a16="http://schemas.microsoft.com/office/drawing/2014/main" id="{A9C2E97C-0A6D-4F43-ABEF-17A27F851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A4425E-7994-42FA-BDF1-F959D1CE8B20}" type="datetimeFigureOut">
              <a:rPr lang="en-US" smtClean="0"/>
              <a:t>7/23/2021</a:t>
            </a:fld>
            <a:endParaRPr lang="en-US" dirty="0"/>
          </a:p>
        </p:txBody>
      </p:sp>
      <p:sp>
        <p:nvSpPr>
          <p:cNvPr id="4" name="Footer Placeholder 3">
            <a:extLst>
              <a:ext uri="{FF2B5EF4-FFF2-40B4-BE49-F238E27FC236}">
                <a16:creationId xmlns:a16="http://schemas.microsoft.com/office/drawing/2014/main" id="{44834AC4-4C4E-444D-B986-7E874020B6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Trail Life USA, Inc.</a:t>
            </a:r>
            <a:br>
              <a:rPr lang="en-US" dirty="0"/>
            </a:br>
            <a:r>
              <a:rPr lang="en-US" dirty="0"/>
              <a:t>Troops Fully Alive, Inc.</a:t>
            </a:r>
          </a:p>
        </p:txBody>
      </p:sp>
      <p:sp>
        <p:nvSpPr>
          <p:cNvPr id="5" name="Slide Number Placeholder 4">
            <a:extLst>
              <a:ext uri="{FF2B5EF4-FFF2-40B4-BE49-F238E27FC236}">
                <a16:creationId xmlns:a16="http://schemas.microsoft.com/office/drawing/2014/main" id="{F89F58B0-B44D-4192-9DCB-BDF0FC2802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1045CB-CA82-46A7-B175-A857ED6ED511}" type="slidenum">
              <a:rPr lang="en-US" smtClean="0"/>
              <a:t>‹#›</a:t>
            </a:fld>
            <a:endParaRPr lang="en-US"/>
          </a:p>
        </p:txBody>
      </p:sp>
    </p:spTree>
    <p:extLst>
      <p:ext uri="{BB962C8B-B14F-4D97-AF65-F5344CB8AC3E}">
        <p14:creationId xmlns:p14="http://schemas.microsoft.com/office/powerpoint/2010/main" val="35786009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02ED-5EE4-470D-8D33-2C4567C32DDE}"/>
              </a:ext>
            </a:extLst>
          </p:cNvPr>
          <p:cNvSpPr>
            <a:spLocks noGrp="1"/>
          </p:cNvSpPr>
          <p:nvPr>
            <p:ph type="ctrTitle"/>
          </p:nvPr>
        </p:nvSpPr>
        <p:spPr>
          <a:xfrm>
            <a:off x="1524000" y="1122363"/>
            <a:ext cx="9144000" cy="2387600"/>
          </a:xfrm>
        </p:spPr>
        <p:txBody>
          <a:bodyPr anchor="b"/>
          <a:lstStyle>
            <a:lvl1pPr algn="ctr">
              <a:defRPr sz="6000"/>
            </a:lvl1pPr>
          </a:lstStyle>
          <a:p>
            <a:endParaRPr lang="en-US" dirty="0"/>
          </a:p>
        </p:txBody>
      </p:sp>
      <p:sp>
        <p:nvSpPr>
          <p:cNvPr id="3" name="Subtitle 2">
            <a:extLst>
              <a:ext uri="{FF2B5EF4-FFF2-40B4-BE49-F238E27FC236}">
                <a16:creationId xmlns:a16="http://schemas.microsoft.com/office/drawing/2014/main" id="{25B5835C-0D1E-4560-B6F7-C6E0C639037D}"/>
              </a:ext>
            </a:extLst>
          </p:cNvPr>
          <p:cNvSpPr>
            <a:spLocks noGrp="1"/>
          </p:cNvSpPr>
          <p:nvPr>
            <p:ph type="subTitle" idx="1" hasCustomPrompt="1"/>
          </p:nvPr>
        </p:nvSpPr>
        <p:spPr>
          <a:xfrm>
            <a:off x="1524000" y="3602038"/>
            <a:ext cx="9144000" cy="1655762"/>
          </a:xfrm>
        </p:spPr>
        <p:txBody>
          <a:bodyPr/>
          <a:lstStyle>
            <a:lvl1pPr marL="0" indent="0" algn="ctr">
              <a:buNone/>
              <a:defRPr sz="2400" baseline="0">
                <a:sym typeface="Wingdings" panose="05000000000000000000" pitchFamily="2"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br>
              <a:rPr lang="en-US" dirty="0"/>
            </a:br>
            <a:endParaRPr lang="en-US" dirty="0"/>
          </a:p>
        </p:txBody>
      </p:sp>
      <p:sp>
        <p:nvSpPr>
          <p:cNvPr id="4" name="Date Placeholder 3">
            <a:extLst>
              <a:ext uri="{FF2B5EF4-FFF2-40B4-BE49-F238E27FC236}">
                <a16:creationId xmlns:a16="http://schemas.microsoft.com/office/drawing/2014/main" id="{1E6F71C4-46BD-4C96-A7A8-88204E437E33}"/>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5" name="Footer Placeholder 4">
            <a:extLst>
              <a:ext uri="{FF2B5EF4-FFF2-40B4-BE49-F238E27FC236}">
                <a16:creationId xmlns:a16="http://schemas.microsoft.com/office/drawing/2014/main" id="{42547646-9BAA-463F-A8C9-C37A9BB1CD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C6845A-BCE9-47FC-B22A-7E80E9702C3A}"/>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183761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8FA1-B99C-47B3-B316-C1EB268054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08A40-0D57-46CC-9CA3-0313F081B7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F06F6-04C1-4964-93F2-E77EC07B7CC2}"/>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5" name="Footer Placeholder 4">
            <a:extLst>
              <a:ext uri="{FF2B5EF4-FFF2-40B4-BE49-F238E27FC236}">
                <a16:creationId xmlns:a16="http://schemas.microsoft.com/office/drawing/2014/main" id="{21F74948-6F13-4651-9872-5696602770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07C04D-32F6-4794-B131-C312C99ACB0A}"/>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310315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5FEC9-4510-4BEB-B95F-24E5138427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AA8A90-39CC-4C2E-8232-4A785507B0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ACC96-B653-4937-9D03-2EAC4D1F1FBC}"/>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5" name="Footer Placeholder 4">
            <a:extLst>
              <a:ext uri="{FF2B5EF4-FFF2-40B4-BE49-F238E27FC236}">
                <a16:creationId xmlns:a16="http://schemas.microsoft.com/office/drawing/2014/main" id="{A98C6511-B619-4BCF-8BB3-749CE24B7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44AA27-04CC-47BF-A21E-43622DA7EB70}"/>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195778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2057-0840-43EC-92DD-5CF5FDD0C2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0883E3-BA89-47DC-BE08-3E0E99F62F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2947B-0C28-4553-A317-3B787E7980DF}"/>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5" name="Footer Placeholder 4">
            <a:extLst>
              <a:ext uri="{FF2B5EF4-FFF2-40B4-BE49-F238E27FC236}">
                <a16:creationId xmlns:a16="http://schemas.microsoft.com/office/drawing/2014/main" id="{CBD34F55-22A8-4B3B-A976-C5EBAE83E7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D9339E-1866-494B-9BF8-DED110CFCC97}"/>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99496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5B83-44E4-45AA-8FC3-9698EC8AD6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4C0FB-43F2-4738-AABC-353A6EB20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0CCFBD-5DC0-4CB2-931D-7DFB59513C5B}"/>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5" name="Footer Placeholder 4">
            <a:extLst>
              <a:ext uri="{FF2B5EF4-FFF2-40B4-BE49-F238E27FC236}">
                <a16:creationId xmlns:a16="http://schemas.microsoft.com/office/drawing/2014/main" id="{A293D187-4A39-4FB9-A5BC-60F619F605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476815-3E68-44EC-BCA7-A53BEA319B8A}"/>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7759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DA9B-8711-41AE-9C4E-833CB5071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F2CD8-BA26-4602-9769-2AC3EBEEF0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93163F-B470-411C-B875-810115285F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A9E200-A457-455C-9F6E-DA51D8531B8F}"/>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6" name="Footer Placeholder 5">
            <a:extLst>
              <a:ext uri="{FF2B5EF4-FFF2-40B4-BE49-F238E27FC236}">
                <a16:creationId xmlns:a16="http://schemas.microsoft.com/office/drawing/2014/main" id="{88CFC9E7-F06E-495F-B11C-869E4C98F8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D26161-A4B4-462E-8946-8BA005B52E35}"/>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193517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7D6A7-6DCA-4ACE-A960-93249A6F7C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0C97FB-2E29-43A3-A22C-1C6786B254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8A3232-DA2A-49BD-A332-C0E2C860BA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BA1761-B6C7-42E8-A926-D0E94E4781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834B12-83D0-454C-B30E-4133A7836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37A305-EF98-464B-8CC4-0FD345D856C3}"/>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8" name="Footer Placeholder 7">
            <a:extLst>
              <a:ext uri="{FF2B5EF4-FFF2-40B4-BE49-F238E27FC236}">
                <a16:creationId xmlns:a16="http://schemas.microsoft.com/office/drawing/2014/main" id="{869521F5-E517-4985-A6BE-50C9372367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222E62D-8EF1-414E-B58F-FE025E85BE77}"/>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263599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3F68-0831-48EA-9986-CF5E15ACA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2ED84-381B-4D64-9EAB-625F680BD1EA}"/>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4" name="Footer Placeholder 3">
            <a:extLst>
              <a:ext uri="{FF2B5EF4-FFF2-40B4-BE49-F238E27FC236}">
                <a16:creationId xmlns:a16="http://schemas.microsoft.com/office/drawing/2014/main" id="{1A8FC1DE-8099-427E-92FF-892BD5664DE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58399E-20D4-4941-AF0E-BED726511734}"/>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202639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A7B950-547F-4C33-8010-404E4E478702}"/>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3" name="Footer Placeholder 2">
            <a:extLst>
              <a:ext uri="{FF2B5EF4-FFF2-40B4-BE49-F238E27FC236}">
                <a16:creationId xmlns:a16="http://schemas.microsoft.com/office/drawing/2014/main" id="{4A2CE6DF-7CCD-481B-AA09-67210C2549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2AA51E6-330C-496C-A61C-8FF6BD9748AA}"/>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305162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4296A-2463-46B8-B07F-FF805E718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4D1F88-155B-4439-8567-EC3F192AC3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F299C6-ABB1-40C7-9B5D-53E6273A6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06A70A-B7BA-4B95-B8EF-E19D03CAE0E6}"/>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6" name="Footer Placeholder 5">
            <a:extLst>
              <a:ext uri="{FF2B5EF4-FFF2-40B4-BE49-F238E27FC236}">
                <a16:creationId xmlns:a16="http://schemas.microsoft.com/office/drawing/2014/main" id="{7646F461-4EE5-4F2C-860B-A30E0FA8CB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981B84-7E65-445E-8A69-ADDC95BD6446}"/>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45997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1A13-15D3-4BE4-8D83-CA7FAC07B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F1F912-5703-4571-9B09-2A1C70A44E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A3DAF4-4C34-476C-A25A-07A1A99E0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0D1F89-8D7E-4E23-98B9-34A30A75FDA5}"/>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6" name="Footer Placeholder 5">
            <a:extLst>
              <a:ext uri="{FF2B5EF4-FFF2-40B4-BE49-F238E27FC236}">
                <a16:creationId xmlns:a16="http://schemas.microsoft.com/office/drawing/2014/main" id="{4CA50B14-F21C-456C-BE33-C24CAB5197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E6147D-2086-4E25-9891-8016DA2F45CF}"/>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46157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C1DDC0-6970-45AF-9E19-E4AA18A75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6945F6-914C-4B20-A538-F39B87851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0EA20-2D94-4B63-81EB-3012D8497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62600-9135-4684-9357-77046A1F1010}" type="datetimeFigureOut">
              <a:rPr lang="en-US" smtClean="0"/>
              <a:t>7/23/2021</a:t>
            </a:fld>
            <a:endParaRPr lang="en-US" dirty="0"/>
          </a:p>
        </p:txBody>
      </p:sp>
      <p:sp>
        <p:nvSpPr>
          <p:cNvPr id="5" name="Footer Placeholder 4">
            <a:extLst>
              <a:ext uri="{FF2B5EF4-FFF2-40B4-BE49-F238E27FC236}">
                <a16:creationId xmlns:a16="http://schemas.microsoft.com/office/drawing/2014/main" id="{8BCD1EB4-9431-4890-95BB-72EB1684C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E3DF3E9-26DB-45E3-B888-C8F409917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60C2-1E13-4C04-AC74-334C1D2F8C74}" type="slidenum">
              <a:rPr lang="en-US" smtClean="0"/>
              <a:t>‹#›</a:t>
            </a:fld>
            <a:endParaRPr lang="en-US" dirty="0"/>
          </a:p>
        </p:txBody>
      </p:sp>
      <p:pic>
        <p:nvPicPr>
          <p:cNvPr id="10" name="Content Placeholder 7">
            <a:extLst>
              <a:ext uri="{FF2B5EF4-FFF2-40B4-BE49-F238E27FC236}">
                <a16:creationId xmlns:a16="http://schemas.microsoft.com/office/drawing/2014/main" id="{7D13BC25-8860-4E59-92C1-AA821509FA0D}"/>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22"/>
            <a:ext cx="12194385" cy="6858000"/>
          </a:xfrm>
          <a:prstGeom prst="rect">
            <a:avLst/>
          </a:prstGeom>
        </p:spPr>
      </p:pic>
    </p:spTree>
    <p:extLst>
      <p:ext uri="{BB962C8B-B14F-4D97-AF65-F5344CB8AC3E}">
        <p14:creationId xmlns:p14="http://schemas.microsoft.com/office/powerpoint/2010/main" val="2134481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28.svg"/><Relationship Id="rId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31.pn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jpg"/><Relationship Id="rId5" Type="http://schemas.openxmlformats.org/officeDocument/2006/relationships/image" Target="../media/image60.sv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67.svg"/><Relationship Id="rId2" Type="http://schemas.openxmlformats.org/officeDocument/2006/relationships/image" Target="../media/image62.jp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svg"/></Relationships>
</file>

<file path=ppt/slides/_rels/slide1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2.xml"/><Relationship Id="rId5" Type="http://schemas.openxmlformats.org/officeDocument/2006/relationships/image" Target="../media/image74.sv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0.svg"/><Relationship Id="rId2"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4.jpg"/><Relationship Id="rId2"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83.jpg"/><Relationship Id="rId5" Type="http://schemas.openxmlformats.org/officeDocument/2006/relationships/image" Target="../media/image82.svg"/><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8.svg"/><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18F9CF-5AF1-45D9-B34B-E6F819928243}"/>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335985" y="124454"/>
            <a:ext cx="9144000" cy="5591353"/>
          </a:xfrm>
          <a:prstGeom prst="rect">
            <a:avLst/>
          </a:prstGeom>
        </p:spPr>
      </p:pic>
      <p:sp>
        <p:nvSpPr>
          <p:cNvPr id="2" name="Title 1">
            <a:extLst>
              <a:ext uri="{FF2B5EF4-FFF2-40B4-BE49-F238E27FC236}">
                <a16:creationId xmlns:a16="http://schemas.microsoft.com/office/drawing/2014/main" id="{6EB93FFA-D9CF-4E92-9786-86199A97EC1E}"/>
              </a:ext>
            </a:extLst>
          </p:cNvPr>
          <p:cNvSpPr>
            <a:spLocks noGrp="1"/>
          </p:cNvSpPr>
          <p:nvPr>
            <p:ph type="ctrTitle"/>
          </p:nvPr>
        </p:nvSpPr>
        <p:spPr>
          <a:xfrm>
            <a:off x="1524000" y="1937857"/>
            <a:ext cx="9144000" cy="4257035"/>
          </a:xfrm>
        </p:spPr>
        <p:txBody>
          <a:bodyPr>
            <a:normAutofit/>
          </a:bodyPr>
          <a:lstStyle/>
          <a:p>
            <a:r>
              <a:rPr lang="en-US" i="1" dirty="0"/>
              <a:t>Blazing the Catholic Trail</a:t>
            </a:r>
            <a:br>
              <a:rPr lang="en-US" i="1" dirty="0"/>
            </a:br>
            <a:r>
              <a:rPr lang="en-US" sz="3200" i="1" dirty="0" err="1">
                <a:latin typeface="+mn-lt"/>
              </a:rPr>
              <a:t>Trail</a:t>
            </a:r>
            <a:r>
              <a:rPr lang="en-US" sz="3200" i="1" dirty="0">
                <a:latin typeface="+mn-lt"/>
              </a:rPr>
              <a:t> Life Overview for Catholic Troops</a:t>
            </a:r>
            <a:endParaRPr lang="en-US" dirty="0">
              <a:latin typeface="+mn-lt"/>
            </a:endParaRPr>
          </a:p>
        </p:txBody>
      </p:sp>
      <p:pic>
        <p:nvPicPr>
          <p:cNvPr id="4" name="Graphic 3">
            <a:extLst>
              <a:ext uri="{FF2B5EF4-FFF2-40B4-BE49-F238E27FC236}">
                <a16:creationId xmlns:a16="http://schemas.microsoft.com/office/drawing/2014/main" id="{7DA69B31-9BBE-4D12-A543-D925AA9D71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5318" y="789854"/>
            <a:ext cx="3715117" cy="3526441"/>
          </a:xfrm>
          <a:prstGeom prst="rect">
            <a:avLst/>
          </a:prstGeom>
        </p:spPr>
      </p:pic>
    </p:spTree>
    <p:extLst>
      <p:ext uri="{BB962C8B-B14F-4D97-AF65-F5344CB8AC3E}">
        <p14:creationId xmlns:p14="http://schemas.microsoft.com/office/powerpoint/2010/main" val="379883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D534-0B71-4CCB-A27F-1D60DEE5C5B2}"/>
              </a:ext>
            </a:extLst>
          </p:cNvPr>
          <p:cNvSpPr>
            <a:spLocks noGrp="1"/>
          </p:cNvSpPr>
          <p:nvPr>
            <p:ph type="title"/>
          </p:nvPr>
        </p:nvSpPr>
        <p:spPr/>
        <p:txBody>
          <a:bodyPr/>
          <a:lstStyle/>
          <a:p>
            <a:r>
              <a:rPr lang="en-US" dirty="0"/>
              <a:t>Woodlands Trail</a:t>
            </a:r>
          </a:p>
        </p:txBody>
      </p:sp>
      <p:sp>
        <p:nvSpPr>
          <p:cNvPr id="3" name="Content Placeholder 2">
            <a:extLst>
              <a:ext uri="{FF2B5EF4-FFF2-40B4-BE49-F238E27FC236}">
                <a16:creationId xmlns:a16="http://schemas.microsoft.com/office/drawing/2014/main" id="{D773799E-76A0-49AD-A96C-DB00692379AD}"/>
              </a:ext>
            </a:extLst>
          </p:cNvPr>
          <p:cNvSpPr>
            <a:spLocks noGrp="1"/>
          </p:cNvSpPr>
          <p:nvPr>
            <p:ph idx="1"/>
          </p:nvPr>
        </p:nvSpPr>
        <p:spPr/>
        <p:txBody>
          <a:bodyPr/>
          <a:lstStyle/>
          <a:p>
            <a:pPr fontAlgn="base"/>
            <a:r>
              <a:rPr lang="en-US" dirty="0"/>
              <a:t>Elementary-school age (ages 5-10), three 2-year programs:</a:t>
            </a:r>
            <a:endParaRPr lang="en-US" b="1" dirty="0"/>
          </a:p>
          <a:p>
            <a:pPr fontAlgn="base"/>
            <a:r>
              <a:rPr lang="en-US" b="1" dirty="0"/>
              <a:t>Fox</a:t>
            </a:r>
            <a:r>
              <a:rPr lang="en-US" dirty="0"/>
              <a:t> (Kindergarten-1st grade and 5 years old by October 31)</a:t>
            </a:r>
          </a:p>
          <a:p>
            <a:pPr fontAlgn="base"/>
            <a:r>
              <a:rPr lang="en-US" b="1" dirty="0"/>
              <a:t>Hawk</a:t>
            </a:r>
            <a:r>
              <a:rPr lang="en-US" dirty="0"/>
              <a:t> (2nd-3rd grade and 7 years old by October 31)</a:t>
            </a:r>
          </a:p>
          <a:p>
            <a:pPr fontAlgn="base"/>
            <a:r>
              <a:rPr lang="en-US" b="1" dirty="0"/>
              <a:t>Mountain Lion </a:t>
            </a:r>
            <a:r>
              <a:rPr lang="en-US" dirty="0"/>
              <a:t>(4th-5th grade and 9 years old by October 31)</a:t>
            </a:r>
          </a:p>
          <a:p>
            <a:r>
              <a:rPr lang="en-US" dirty="0"/>
              <a:t>Adult led, participation-based</a:t>
            </a:r>
          </a:p>
        </p:txBody>
      </p:sp>
      <p:pic>
        <p:nvPicPr>
          <p:cNvPr id="8" name="Graphic 7">
            <a:extLst>
              <a:ext uri="{FF2B5EF4-FFF2-40B4-BE49-F238E27FC236}">
                <a16:creationId xmlns:a16="http://schemas.microsoft.com/office/drawing/2014/main" id="{F1097159-5FB0-4103-8893-5DB68860E1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35390" y="4739364"/>
            <a:ext cx="2384073" cy="2002622"/>
          </a:xfrm>
          <a:prstGeom prst="rect">
            <a:avLst/>
          </a:prstGeom>
        </p:spPr>
      </p:pic>
      <p:pic>
        <p:nvPicPr>
          <p:cNvPr id="10" name="Graphic 9">
            <a:extLst>
              <a:ext uri="{FF2B5EF4-FFF2-40B4-BE49-F238E27FC236}">
                <a16:creationId xmlns:a16="http://schemas.microsoft.com/office/drawing/2014/main" id="{E244589E-EED5-4F6E-8301-905D91F08E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4989" y="4739365"/>
            <a:ext cx="2384072" cy="2002621"/>
          </a:xfrm>
          <a:prstGeom prst="rect">
            <a:avLst/>
          </a:prstGeom>
        </p:spPr>
      </p:pic>
      <p:pic>
        <p:nvPicPr>
          <p:cNvPr id="12" name="Graphic 11">
            <a:extLst>
              <a:ext uri="{FF2B5EF4-FFF2-40B4-BE49-F238E27FC236}">
                <a16:creationId xmlns:a16="http://schemas.microsoft.com/office/drawing/2014/main" id="{6F9CCA8B-5424-4152-9D6F-1C2FE982D4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5249" y="4739365"/>
            <a:ext cx="2384072" cy="2002621"/>
          </a:xfrm>
          <a:prstGeom prst="rect">
            <a:avLst/>
          </a:prstGeom>
        </p:spPr>
      </p:pic>
      <p:pic>
        <p:nvPicPr>
          <p:cNvPr id="14" name="Graphic 13">
            <a:extLst>
              <a:ext uri="{FF2B5EF4-FFF2-40B4-BE49-F238E27FC236}">
                <a16:creationId xmlns:a16="http://schemas.microsoft.com/office/drawing/2014/main" id="{B738D095-6424-4CA9-8599-086547C3E8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08566" y="5210998"/>
            <a:ext cx="2058803" cy="741169"/>
          </a:xfrm>
          <a:prstGeom prst="rect">
            <a:avLst/>
          </a:prstGeom>
        </p:spPr>
      </p:pic>
      <p:pic>
        <p:nvPicPr>
          <p:cNvPr id="15" name="Graphic 14">
            <a:extLst>
              <a:ext uri="{FF2B5EF4-FFF2-40B4-BE49-F238E27FC236}">
                <a16:creationId xmlns:a16="http://schemas.microsoft.com/office/drawing/2014/main" id="{D1046B01-0464-4A61-B3A6-9DCC4F4BF3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71142" y="150822"/>
            <a:ext cx="1799895" cy="2646115"/>
          </a:xfrm>
          <a:prstGeom prst="rect">
            <a:avLst/>
          </a:prstGeom>
        </p:spPr>
      </p:pic>
      <p:pic>
        <p:nvPicPr>
          <p:cNvPr id="5" name="Graphic 4">
            <a:extLst>
              <a:ext uri="{FF2B5EF4-FFF2-40B4-BE49-F238E27FC236}">
                <a16:creationId xmlns:a16="http://schemas.microsoft.com/office/drawing/2014/main" id="{A2DB0723-2CDC-49FB-BAA3-2BC6F8AA312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32468" y="6109494"/>
            <a:ext cx="1810997" cy="134937"/>
          </a:xfrm>
          <a:prstGeom prst="rect">
            <a:avLst/>
          </a:prstGeom>
        </p:spPr>
      </p:pic>
    </p:spTree>
    <p:extLst>
      <p:ext uri="{BB962C8B-B14F-4D97-AF65-F5344CB8AC3E}">
        <p14:creationId xmlns:p14="http://schemas.microsoft.com/office/powerpoint/2010/main" val="1105338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D534-0B71-4CCB-A27F-1D60DEE5C5B2}"/>
              </a:ext>
            </a:extLst>
          </p:cNvPr>
          <p:cNvSpPr>
            <a:spLocks noGrp="1"/>
          </p:cNvSpPr>
          <p:nvPr>
            <p:ph type="title"/>
          </p:nvPr>
        </p:nvSpPr>
        <p:spPr/>
        <p:txBody>
          <a:bodyPr/>
          <a:lstStyle/>
          <a:p>
            <a:r>
              <a:rPr lang="en-US" dirty="0"/>
              <a:t>Navigators</a:t>
            </a:r>
          </a:p>
        </p:txBody>
      </p:sp>
      <p:sp>
        <p:nvSpPr>
          <p:cNvPr id="3" name="Content Placeholder 2">
            <a:extLst>
              <a:ext uri="{FF2B5EF4-FFF2-40B4-BE49-F238E27FC236}">
                <a16:creationId xmlns:a16="http://schemas.microsoft.com/office/drawing/2014/main" id="{D773799E-76A0-49AD-A96C-DB00692379AD}"/>
              </a:ext>
            </a:extLst>
          </p:cNvPr>
          <p:cNvSpPr>
            <a:spLocks noGrp="1"/>
          </p:cNvSpPr>
          <p:nvPr>
            <p:ph idx="1"/>
          </p:nvPr>
        </p:nvSpPr>
        <p:spPr/>
        <p:txBody>
          <a:bodyPr/>
          <a:lstStyle/>
          <a:p>
            <a:pPr fontAlgn="base"/>
            <a:r>
              <a:rPr lang="en-US" dirty="0"/>
              <a:t>Middle-school age (ages 11-13)</a:t>
            </a:r>
          </a:p>
          <a:p>
            <a:r>
              <a:rPr lang="en-US" dirty="0"/>
              <a:t>Achievement-based, including skills, service, leadership, and</a:t>
            </a:r>
            <a:br>
              <a:rPr lang="en-US" dirty="0"/>
            </a:br>
            <a:r>
              <a:rPr lang="en-US" dirty="0"/>
              <a:t>faith formation</a:t>
            </a:r>
          </a:p>
          <a:p>
            <a:r>
              <a:rPr lang="en-US" dirty="0"/>
              <a:t>Boy led with strong adult guidance</a:t>
            </a:r>
          </a:p>
        </p:txBody>
      </p:sp>
      <p:pic>
        <p:nvPicPr>
          <p:cNvPr id="4" name="Graphic 3">
            <a:extLst>
              <a:ext uri="{FF2B5EF4-FFF2-40B4-BE49-F238E27FC236}">
                <a16:creationId xmlns:a16="http://schemas.microsoft.com/office/drawing/2014/main" id="{E502886D-42B6-4662-A6B1-57BFA1AFF0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262" y="4474722"/>
            <a:ext cx="2492329" cy="2108511"/>
          </a:xfrm>
          <a:prstGeom prst="rect">
            <a:avLst/>
          </a:prstGeom>
        </p:spPr>
      </p:pic>
      <p:pic>
        <p:nvPicPr>
          <p:cNvPr id="5" name="Graphic 4">
            <a:extLst>
              <a:ext uri="{FF2B5EF4-FFF2-40B4-BE49-F238E27FC236}">
                <a16:creationId xmlns:a16="http://schemas.microsoft.com/office/drawing/2014/main" id="{C1ED832B-5B3D-4949-A577-D72CC3ABFE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4325" y="4474722"/>
            <a:ext cx="2492329" cy="2108511"/>
          </a:xfrm>
          <a:prstGeom prst="rect">
            <a:avLst/>
          </a:prstGeom>
        </p:spPr>
      </p:pic>
      <p:pic>
        <p:nvPicPr>
          <p:cNvPr id="6" name="Graphic 5">
            <a:extLst>
              <a:ext uri="{FF2B5EF4-FFF2-40B4-BE49-F238E27FC236}">
                <a16:creationId xmlns:a16="http://schemas.microsoft.com/office/drawing/2014/main" id="{2B9AF4F4-4151-4B5D-896F-C054AA8F8D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15547" y="4474722"/>
            <a:ext cx="2492329" cy="2108511"/>
          </a:xfrm>
          <a:prstGeom prst="rect">
            <a:avLst/>
          </a:prstGeom>
        </p:spPr>
      </p:pic>
      <p:pic>
        <p:nvPicPr>
          <p:cNvPr id="7" name="Graphic 6">
            <a:extLst>
              <a:ext uri="{FF2B5EF4-FFF2-40B4-BE49-F238E27FC236}">
                <a16:creationId xmlns:a16="http://schemas.microsoft.com/office/drawing/2014/main" id="{CCA23898-4310-467D-9E3D-2498886694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18089" y="195391"/>
            <a:ext cx="2486025" cy="2447925"/>
          </a:xfrm>
          <a:prstGeom prst="rect">
            <a:avLst/>
          </a:prstGeom>
        </p:spPr>
      </p:pic>
    </p:spTree>
    <p:extLst>
      <p:ext uri="{BB962C8B-B14F-4D97-AF65-F5344CB8AC3E}">
        <p14:creationId xmlns:p14="http://schemas.microsoft.com/office/powerpoint/2010/main" val="143347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D534-0B71-4CCB-A27F-1D60DEE5C5B2}"/>
              </a:ext>
            </a:extLst>
          </p:cNvPr>
          <p:cNvSpPr>
            <a:spLocks noGrp="1"/>
          </p:cNvSpPr>
          <p:nvPr>
            <p:ph type="title"/>
          </p:nvPr>
        </p:nvSpPr>
        <p:spPr/>
        <p:txBody>
          <a:bodyPr/>
          <a:lstStyle/>
          <a:p>
            <a:r>
              <a:rPr lang="en-US" dirty="0"/>
              <a:t>Adventurers</a:t>
            </a:r>
          </a:p>
        </p:txBody>
      </p:sp>
      <p:sp>
        <p:nvSpPr>
          <p:cNvPr id="3" name="Content Placeholder 2">
            <a:extLst>
              <a:ext uri="{FF2B5EF4-FFF2-40B4-BE49-F238E27FC236}">
                <a16:creationId xmlns:a16="http://schemas.microsoft.com/office/drawing/2014/main" id="{D773799E-76A0-49AD-A96C-DB00692379AD}"/>
              </a:ext>
            </a:extLst>
          </p:cNvPr>
          <p:cNvSpPr>
            <a:spLocks noGrp="1"/>
          </p:cNvSpPr>
          <p:nvPr>
            <p:ph idx="1"/>
          </p:nvPr>
        </p:nvSpPr>
        <p:spPr/>
        <p:txBody>
          <a:bodyPr/>
          <a:lstStyle/>
          <a:p>
            <a:pPr fontAlgn="base"/>
            <a:r>
              <a:rPr lang="en-US" dirty="0"/>
              <a:t>High-school age (ages 14-18)</a:t>
            </a:r>
          </a:p>
          <a:p>
            <a:r>
              <a:rPr lang="en-US" dirty="0"/>
              <a:t>Achievement-based, including skills, service, leadership,</a:t>
            </a:r>
            <a:br>
              <a:rPr lang="en-US" dirty="0"/>
            </a:br>
            <a:r>
              <a:rPr lang="en-US" dirty="0"/>
              <a:t>and faith formation</a:t>
            </a:r>
          </a:p>
          <a:p>
            <a:r>
              <a:rPr lang="en-US" dirty="0"/>
              <a:t>Boy led with adult mentorship</a:t>
            </a:r>
          </a:p>
          <a:p>
            <a:endParaRPr lang="en-US" dirty="0"/>
          </a:p>
        </p:txBody>
      </p:sp>
      <p:pic>
        <p:nvPicPr>
          <p:cNvPr id="8" name="Graphic 7">
            <a:extLst>
              <a:ext uri="{FF2B5EF4-FFF2-40B4-BE49-F238E27FC236}">
                <a16:creationId xmlns:a16="http://schemas.microsoft.com/office/drawing/2014/main" id="{DC50D0B4-36AE-4572-B531-9E8F1CCD99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0081" y="3929968"/>
            <a:ext cx="2299463" cy="2800747"/>
          </a:xfrm>
          <a:prstGeom prst="rect">
            <a:avLst/>
          </a:prstGeom>
        </p:spPr>
      </p:pic>
      <p:pic>
        <p:nvPicPr>
          <p:cNvPr id="10" name="Graphic 9">
            <a:extLst>
              <a:ext uri="{FF2B5EF4-FFF2-40B4-BE49-F238E27FC236}">
                <a16:creationId xmlns:a16="http://schemas.microsoft.com/office/drawing/2014/main" id="{FDF96E18-0D50-456F-86C3-E754AC750F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5068" y="4096940"/>
            <a:ext cx="2299463" cy="2602992"/>
          </a:xfrm>
          <a:prstGeom prst="rect">
            <a:avLst/>
          </a:prstGeom>
        </p:spPr>
      </p:pic>
      <p:pic>
        <p:nvPicPr>
          <p:cNvPr id="12" name="Graphic 11">
            <a:extLst>
              <a:ext uri="{FF2B5EF4-FFF2-40B4-BE49-F238E27FC236}">
                <a16:creationId xmlns:a16="http://schemas.microsoft.com/office/drawing/2014/main" id="{B745F208-ABEB-4B96-B5B0-CA6AB2192F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608" y="4096940"/>
            <a:ext cx="2299463" cy="2602992"/>
          </a:xfrm>
          <a:prstGeom prst="rect">
            <a:avLst/>
          </a:prstGeom>
        </p:spPr>
      </p:pic>
      <p:pic>
        <p:nvPicPr>
          <p:cNvPr id="13" name="Graphic 12">
            <a:extLst>
              <a:ext uri="{FF2B5EF4-FFF2-40B4-BE49-F238E27FC236}">
                <a16:creationId xmlns:a16="http://schemas.microsoft.com/office/drawing/2014/main" id="{A0696461-5862-45F6-895C-1EF99BF26D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39412" y="174569"/>
            <a:ext cx="2457450" cy="2457450"/>
          </a:xfrm>
          <a:prstGeom prst="rect">
            <a:avLst/>
          </a:prstGeom>
        </p:spPr>
      </p:pic>
    </p:spTree>
    <p:extLst>
      <p:ext uri="{BB962C8B-B14F-4D97-AF65-F5344CB8AC3E}">
        <p14:creationId xmlns:p14="http://schemas.microsoft.com/office/powerpoint/2010/main" val="4042495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B160-ECF0-420A-A4C9-77823C711871}"/>
              </a:ext>
            </a:extLst>
          </p:cNvPr>
          <p:cNvSpPr>
            <a:spLocks noGrp="1"/>
          </p:cNvSpPr>
          <p:nvPr>
            <p:ph type="title"/>
          </p:nvPr>
        </p:nvSpPr>
        <p:spPr/>
        <p:txBody>
          <a:bodyPr/>
          <a:lstStyle/>
          <a:p>
            <a:r>
              <a:rPr lang="en-US" dirty="0"/>
              <a:t>Core Values of Trail Life</a:t>
            </a:r>
          </a:p>
        </p:txBody>
      </p:sp>
      <p:sp>
        <p:nvSpPr>
          <p:cNvPr id="3" name="Content Placeholder 2">
            <a:extLst>
              <a:ext uri="{FF2B5EF4-FFF2-40B4-BE49-F238E27FC236}">
                <a16:creationId xmlns:a16="http://schemas.microsoft.com/office/drawing/2014/main" id="{287C12AC-6774-467E-AE10-50BC4D584F63}"/>
              </a:ext>
            </a:extLst>
          </p:cNvPr>
          <p:cNvSpPr>
            <a:spLocks noGrp="1"/>
          </p:cNvSpPr>
          <p:nvPr>
            <p:ph sz="half" idx="1"/>
          </p:nvPr>
        </p:nvSpPr>
        <p:spPr/>
        <p:txBody>
          <a:bodyPr>
            <a:normAutofit lnSpcReduction="10000"/>
          </a:bodyPr>
          <a:lstStyle/>
          <a:p>
            <a:r>
              <a:rPr lang="en-US" dirty="0"/>
              <a:t>Christ-centered</a:t>
            </a:r>
          </a:p>
          <a:p>
            <a:r>
              <a:rPr lang="en-US" dirty="0"/>
              <a:t>Church-owned &amp; Operated</a:t>
            </a:r>
          </a:p>
          <a:p>
            <a:r>
              <a:rPr lang="en-US" dirty="0"/>
              <a:t>Outdoor-focused</a:t>
            </a:r>
          </a:p>
          <a:p>
            <a:r>
              <a:rPr lang="en-US" dirty="0"/>
              <a:t>Safety</a:t>
            </a:r>
          </a:p>
          <a:p>
            <a:r>
              <a:rPr lang="en-US" dirty="0"/>
              <a:t>Courage</a:t>
            </a:r>
          </a:p>
          <a:p>
            <a:r>
              <a:rPr lang="en-US" dirty="0"/>
              <a:t>Male-centered Adult Leadership</a:t>
            </a:r>
          </a:p>
          <a:p>
            <a:r>
              <a:rPr lang="en-US" dirty="0"/>
              <a:t>Volunteer-driven</a:t>
            </a:r>
          </a:p>
          <a:p>
            <a:r>
              <a:rPr lang="en-US" dirty="0"/>
              <a:t>Program Flexibility</a:t>
            </a:r>
          </a:p>
        </p:txBody>
      </p:sp>
      <p:sp>
        <p:nvSpPr>
          <p:cNvPr id="4" name="Content Placeholder 3">
            <a:extLst>
              <a:ext uri="{FF2B5EF4-FFF2-40B4-BE49-F238E27FC236}">
                <a16:creationId xmlns:a16="http://schemas.microsoft.com/office/drawing/2014/main" id="{D3CC19B4-24D2-4C9F-AE9B-A9C3B9975857}"/>
              </a:ext>
            </a:extLst>
          </p:cNvPr>
          <p:cNvSpPr>
            <a:spLocks noGrp="1"/>
          </p:cNvSpPr>
          <p:nvPr>
            <p:ph sz="half" idx="2"/>
          </p:nvPr>
        </p:nvSpPr>
        <p:spPr/>
        <p:txBody>
          <a:bodyPr>
            <a:normAutofit lnSpcReduction="10000"/>
          </a:bodyPr>
          <a:lstStyle/>
          <a:p>
            <a:r>
              <a:rPr lang="en-US" dirty="0"/>
              <a:t>Shared Leadership</a:t>
            </a:r>
          </a:p>
          <a:p>
            <a:r>
              <a:rPr lang="en-US" dirty="0"/>
              <a:t>Youth-centered Leadership</a:t>
            </a:r>
          </a:p>
          <a:p>
            <a:r>
              <a:rPr lang="en-US" dirty="0"/>
              <a:t>Character-focused, Not Awards-focused</a:t>
            </a:r>
          </a:p>
          <a:p>
            <a:r>
              <a:rPr lang="en-US" dirty="0"/>
              <a:t>Servant Leadership</a:t>
            </a:r>
          </a:p>
          <a:p>
            <a:r>
              <a:rPr lang="en-US" dirty="0"/>
              <a:t>Family-oriented</a:t>
            </a:r>
          </a:p>
          <a:p>
            <a:r>
              <a:rPr lang="en-US" dirty="0"/>
              <a:t>Decentralized Decision-making</a:t>
            </a:r>
          </a:p>
          <a:p>
            <a:r>
              <a:rPr lang="en-US" dirty="0"/>
              <a:t>Debt Averse</a:t>
            </a:r>
          </a:p>
          <a:p>
            <a:r>
              <a:rPr lang="en-US" dirty="0"/>
              <a:t>Christian Worldview</a:t>
            </a:r>
          </a:p>
        </p:txBody>
      </p:sp>
    </p:spTree>
    <p:extLst>
      <p:ext uri="{BB962C8B-B14F-4D97-AF65-F5344CB8AC3E}">
        <p14:creationId xmlns:p14="http://schemas.microsoft.com/office/powerpoint/2010/main" val="98872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8CB0-A84A-43C9-AFB6-5970A7F34C4C}"/>
              </a:ext>
            </a:extLst>
          </p:cNvPr>
          <p:cNvSpPr>
            <a:spLocks noGrp="1"/>
          </p:cNvSpPr>
          <p:nvPr>
            <p:ph type="title"/>
          </p:nvPr>
        </p:nvSpPr>
        <p:spPr/>
        <p:txBody>
          <a:bodyPr/>
          <a:lstStyle/>
          <a:p>
            <a:r>
              <a:rPr lang="en-US" dirty="0"/>
              <a:t>           Christ-centered</a:t>
            </a:r>
          </a:p>
        </p:txBody>
      </p:sp>
      <p:sp>
        <p:nvSpPr>
          <p:cNvPr id="3" name="Content Placeholder 2">
            <a:extLst>
              <a:ext uri="{FF2B5EF4-FFF2-40B4-BE49-F238E27FC236}">
                <a16:creationId xmlns:a16="http://schemas.microsoft.com/office/drawing/2014/main" id="{B0FB1EE2-3DC5-4536-9DC6-CAFAF7F24E3B}"/>
              </a:ext>
            </a:extLst>
          </p:cNvPr>
          <p:cNvSpPr>
            <a:spLocks noGrp="1"/>
          </p:cNvSpPr>
          <p:nvPr>
            <p:ph idx="1"/>
          </p:nvPr>
        </p:nvSpPr>
        <p:spPr>
          <a:xfrm>
            <a:off x="2029968" y="1825625"/>
            <a:ext cx="6666560" cy="4667250"/>
          </a:xfrm>
        </p:spPr>
        <p:txBody>
          <a:bodyPr>
            <a:normAutofit/>
          </a:bodyPr>
          <a:lstStyle/>
          <a:p>
            <a:r>
              <a:rPr lang="en-US" dirty="0"/>
              <a:t>Our Lord </a:t>
            </a:r>
            <a:r>
              <a:rPr lang="en-US" dirty="0">
                <a:latin typeface="+mj-lt"/>
              </a:rPr>
              <a:t>Jesus Christ </a:t>
            </a:r>
            <a:r>
              <a:rPr lang="en-US" dirty="0"/>
              <a:t>is central to all Trail Life activities and our mission of discipleship</a:t>
            </a:r>
          </a:p>
          <a:p>
            <a:r>
              <a:rPr lang="en-US" dirty="0"/>
              <a:t>Trail Life is </a:t>
            </a:r>
            <a:r>
              <a:rPr lang="en-US" dirty="0">
                <a:latin typeface="+mj-lt"/>
              </a:rPr>
              <a:t>boy-focused</a:t>
            </a:r>
            <a:r>
              <a:rPr lang="en-US" dirty="0"/>
              <a:t>, so it is not Sunday school. We lead with fun and outdoor adventure but integrate faith into every aspect of the program.</a:t>
            </a:r>
          </a:p>
          <a:p>
            <a:r>
              <a:rPr lang="en-US" dirty="0">
                <a:latin typeface="+mj-lt"/>
              </a:rPr>
              <a:t>Carrot cake</a:t>
            </a:r>
            <a:r>
              <a:rPr lang="en-US" dirty="0"/>
              <a:t> metaphor. Nutritious carrots (faith) found in each bite, but sweet cake (fun and outdoor adventure) is what attracts boys to eat.</a:t>
            </a:r>
          </a:p>
        </p:txBody>
      </p:sp>
      <p:pic>
        <p:nvPicPr>
          <p:cNvPr id="9" name="Graphic 8">
            <a:extLst>
              <a:ext uri="{FF2B5EF4-FFF2-40B4-BE49-F238E27FC236}">
                <a16:creationId xmlns:a16="http://schemas.microsoft.com/office/drawing/2014/main" id="{D3D94AA7-0EA7-4FE4-B26D-440FC1C432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410" y="1289268"/>
            <a:ext cx="3166288" cy="1742170"/>
          </a:xfrm>
          <a:prstGeom prst="rect">
            <a:avLst/>
          </a:prstGeom>
        </p:spPr>
      </p:pic>
      <p:pic>
        <p:nvPicPr>
          <p:cNvPr id="6" name="Graphic 5">
            <a:extLst>
              <a:ext uri="{FF2B5EF4-FFF2-40B4-BE49-F238E27FC236}">
                <a16:creationId xmlns:a16="http://schemas.microsoft.com/office/drawing/2014/main" id="{001D16CA-6C00-4056-AE02-D97AD8048F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184" y="457200"/>
            <a:ext cx="1483986" cy="2048256"/>
          </a:xfrm>
          <a:prstGeom prst="rect">
            <a:avLst/>
          </a:prstGeom>
        </p:spPr>
      </p:pic>
      <p:pic>
        <p:nvPicPr>
          <p:cNvPr id="8" name="Graphic 7">
            <a:extLst>
              <a:ext uri="{FF2B5EF4-FFF2-40B4-BE49-F238E27FC236}">
                <a16:creationId xmlns:a16="http://schemas.microsoft.com/office/drawing/2014/main" id="{DBC3C55A-76EA-49BE-B63F-936AB8CA78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96528" y="4560662"/>
            <a:ext cx="1666262" cy="1932213"/>
          </a:xfrm>
          <a:prstGeom prst="rect">
            <a:avLst/>
          </a:prstGeom>
        </p:spPr>
      </p:pic>
    </p:spTree>
    <p:extLst>
      <p:ext uri="{BB962C8B-B14F-4D97-AF65-F5344CB8AC3E}">
        <p14:creationId xmlns:p14="http://schemas.microsoft.com/office/powerpoint/2010/main" val="331213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8CB0-A84A-43C9-AFB6-5970A7F34C4C}"/>
              </a:ext>
            </a:extLst>
          </p:cNvPr>
          <p:cNvSpPr>
            <a:spLocks noGrp="1"/>
          </p:cNvSpPr>
          <p:nvPr>
            <p:ph type="title"/>
          </p:nvPr>
        </p:nvSpPr>
        <p:spPr/>
        <p:txBody>
          <a:bodyPr/>
          <a:lstStyle/>
          <a:p>
            <a:r>
              <a:rPr lang="en-US" dirty="0"/>
              <a:t>           Outdoor-focused</a:t>
            </a:r>
          </a:p>
        </p:txBody>
      </p:sp>
      <p:sp>
        <p:nvSpPr>
          <p:cNvPr id="3" name="Content Placeholder 2">
            <a:extLst>
              <a:ext uri="{FF2B5EF4-FFF2-40B4-BE49-F238E27FC236}">
                <a16:creationId xmlns:a16="http://schemas.microsoft.com/office/drawing/2014/main" id="{B0FB1EE2-3DC5-4536-9DC6-CAFAF7F24E3B}"/>
              </a:ext>
            </a:extLst>
          </p:cNvPr>
          <p:cNvSpPr>
            <a:spLocks noGrp="1"/>
          </p:cNvSpPr>
          <p:nvPr>
            <p:ph idx="1"/>
          </p:nvPr>
        </p:nvSpPr>
        <p:spPr>
          <a:xfrm>
            <a:off x="2029968" y="1825625"/>
            <a:ext cx="6897464" cy="4581421"/>
          </a:xfrm>
        </p:spPr>
        <p:txBody>
          <a:bodyPr>
            <a:normAutofit lnSpcReduction="10000"/>
          </a:bodyPr>
          <a:lstStyle/>
          <a:p>
            <a:r>
              <a:rPr lang="en-US" dirty="0"/>
              <a:t>The beauty of </a:t>
            </a:r>
            <a:r>
              <a:rPr lang="en-US" dirty="0">
                <a:latin typeface="+mj-lt"/>
              </a:rPr>
              <a:t>God’s creation</a:t>
            </a:r>
            <a:r>
              <a:rPr lang="en-US" dirty="0"/>
              <a:t>—the outdoors—is the best setting for Trail</a:t>
            </a:r>
            <a:br>
              <a:rPr lang="en-US" dirty="0"/>
            </a:br>
            <a:r>
              <a:rPr lang="en-US" dirty="0"/>
              <a:t>Life</a:t>
            </a:r>
          </a:p>
          <a:p>
            <a:r>
              <a:rPr lang="en-US" dirty="0"/>
              <a:t>Trail Life is </a:t>
            </a:r>
            <a:r>
              <a:rPr lang="en-US" dirty="0">
                <a:latin typeface="+mj-lt"/>
              </a:rPr>
              <a:t>not school</a:t>
            </a:r>
            <a:r>
              <a:rPr lang="en-US" dirty="0"/>
              <a:t>. Boys crave</a:t>
            </a:r>
            <a:br>
              <a:rPr lang="en-US" dirty="0"/>
            </a:br>
            <a:r>
              <a:rPr lang="en-US" dirty="0"/>
              <a:t>danger and adventure; they were</a:t>
            </a:r>
            <a:br>
              <a:rPr lang="en-US" dirty="0"/>
            </a:br>
            <a:r>
              <a:rPr lang="en-US" dirty="0"/>
              <a:t>designed to be active</a:t>
            </a:r>
            <a:endParaRPr lang="en-US" b="1" dirty="0"/>
          </a:p>
          <a:p>
            <a:r>
              <a:rPr lang="en-US" dirty="0"/>
              <a:t>Trail Life is about camping, hiking, boating, outdoor cooking, and other </a:t>
            </a:r>
            <a:r>
              <a:rPr lang="en-US" dirty="0">
                <a:latin typeface="+mj-lt"/>
              </a:rPr>
              <a:t>outdoor adventure</a:t>
            </a:r>
          </a:p>
          <a:p>
            <a:r>
              <a:rPr lang="en-US" dirty="0"/>
              <a:t>Trail Life believes that boys should be allowed to get dirty.</a:t>
            </a:r>
            <a:br>
              <a:rPr lang="en-US" dirty="0"/>
            </a:br>
            <a:r>
              <a:rPr lang="en-US" dirty="0"/>
              <a:t>We </a:t>
            </a:r>
            <a:r>
              <a:rPr lang="en-US" dirty="0">
                <a:latin typeface="+mj-lt"/>
              </a:rPr>
              <a:t>Let Boys be Boys!</a:t>
            </a:r>
          </a:p>
        </p:txBody>
      </p:sp>
      <p:pic>
        <p:nvPicPr>
          <p:cNvPr id="11" name="Graphic 10">
            <a:extLst>
              <a:ext uri="{FF2B5EF4-FFF2-40B4-BE49-F238E27FC236}">
                <a16:creationId xmlns:a16="http://schemas.microsoft.com/office/drawing/2014/main" id="{A13D63C1-39D1-4F9D-9638-6726604C40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1387843" cy="2578528"/>
          </a:xfrm>
          <a:prstGeom prst="rect">
            <a:avLst/>
          </a:prstGeom>
        </p:spPr>
      </p:pic>
      <p:pic>
        <p:nvPicPr>
          <p:cNvPr id="12" name="Graphic 11">
            <a:extLst>
              <a:ext uri="{FF2B5EF4-FFF2-40B4-BE49-F238E27FC236}">
                <a16:creationId xmlns:a16="http://schemas.microsoft.com/office/drawing/2014/main" id="{8EED13A9-7509-473F-964B-0D559F8E7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19067" y="4716380"/>
            <a:ext cx="3707975" cy="1776496"/>
          </a:xfrm>
          <a:prstGeom prst="rect">
            <a:avLst/>
          </a:prstGeom>
        </p:spPr>
      </p:pic>
      <p:pic>
        <p:nvPicPr>
          <p:cNvPr id="13" name="Picture 12" descr="A picture containing tree, outdoor, grass, person&#10;&#10;Description automatically generated">
            <a:extLst>
              <a:ext uri="{FF2B5EF4-FFF2-40B4-BE49-F238E27FC236}">
                <a16:creationId xmlns:a16="http://schemas.microsoft.com/office/drawing/2014/main" id="{E054D662-93C7-426A-8C24-853B23C6BF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9067" y="1027906"/>
            <a:ext cx="3391456" cy="2801031"/>
          </a:xfrm>
          <a:prstGeom prst="rect">
            <a:avLst/>
          </a:prstGeom>
        </p:spPr>
      </p:pic>
    </p:spTree>
    <p:extLst>
      <p:ext uri="{BB962C8B-B14F-4D97-AF65-F5344CB8AC3E}">
        <p14:creationId xmlns:p14="http://schemas.microsoft.com/office/powerpoint/2010/main" val="342924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8CB0-A84A-43C9-AFB6-5970A7F34C4C}"/>
              </a:ext>
            </a:extLst>
          </p:cNvPr>
          <p:cNvSpPr>
            <a:spLocks noGrp="1"/>
          </p:cNvSpPr>
          <p:nvPr>
            <p:ph type="title"/>
          </p:nvPr>
        </p:nvSpPr>
        <p:spPr/>
        <p:txBody>
          <a:bodyPr/>
          <a:lstStyle/>
          <a:p>
            <a:r>
              <a:rPr lang="en-US" dirty="0"/>
              <a:t>           Church-owned &amp; Operated</a:t>
            </a:r>
          </a:p>
        </p:txBody>
      </p:sp>
      <p:sp>
        <p:nvSpPr>
          <p:cNvPr id="3" name="Content Placeholder 2">
            <a:extLst>
              <a:ext uri="{FF2B5EF4-FFF2-40B4-BE49-F238E27FC236}">
                <a16:creationId xmlns:a16="http://schemas.microsoft.com/office/drawing/2014/main" id="{B0FB1EE2-3DC5-4536-9DC6-CAFAF7F24E3B}"/>
              </a:ext>
            </a:extLst>
          </p:cNvPr>
          <p:cNvSpPr>
            <a:spLocks noGrp="1"/>
          </p:cNvSpPr>
          <p:nvPr>
            <p:ph idx="1"/>
          </p:nvPr>
        </p:nvSpPr>
        <p:spPr>
          <a:xfrm>
            <a:off x="2031427" y="1825626"/>
            <a:ext cx="6567825" cy="4886460"/>
          </a:xfrm>
        </p:spPr>
        <p:txBody>
          <a:bodyPr>
            <a:normAutofit lnSpcReduction="10000"/>
          </a:bodyPr>
          <a:lstStyle/>
          <a:p>
            <a:r>
              <a:rPr lang="en-US" dirty="0"/>
              <a:t>Troops </a:t>
            </a:r>
            <a:r>
              <a:rPr lang="en-US" dirty="0">
                <a:latin typeface="+mj-lt"/>
              </a:rPr>
              <a:t>fully integrated </a:t>
            </a:r>
            <a:r>
              <a:rPr lang="en-US" dirty="0"/>
              <a:t>into life of parish</a:t>
            </a:r>
          </a:p>
          <a:p>
            <a:r>
              <a:rPr lang="en-US" dirty="0"/>
              <a:t>Troops receive </a:t>
            </a:r>
            <a:r>
              <a:rPr lang="en-US" dirty="0">
                <a:latin typeface="+mj-lt"/>
              </a:rPr>
              <a:t>spiritual guidance</a:t>
            </a:r>
            <a:r>
              <a:rPr lang="en-US" dirty="0"/>
              <a:t> from pastor and other clergy</a:t>
            </a:r>
          </a:p>
          <a:p>
            <a:r>
              <a:rPr lang="en-US" dirty="0"/>
              <a:t>Diocese and parish ensure that the troop presents Catholic faith consistent with Sacred </a:t>
            </a:r>
            <a:r>
              <a:rPr lang="en-US" dirty="0">
                <a:latin typeface="+mj-lt"/>
              </a:rPr>
              <a:t>Scripture</a:t>
            </a:r>
            <a:r>
              <a:rPr lang="en-US" dirty="0"/>
              <a:t>, Sacred </a:t>
            </a:r>
            <a:r>
              <a:rPr lang="en-US" dirty="0">
                <a:latin typeface="+mj-lt"/>
              </a:rPr>
              <a:t>Tradition</a:t>
            </a:r>
            <a:r>
              <a:rPr lang="en-US" dirty="0"/>
              <a:t>, and </a:t>
            </a:r>
            <a:r>
              <a:rPr lang="en-US" dirty="0">
                <a:latin typeface="+mj-lt"/>
              </a:rPr>
              <a:t>Magisterium</a:t>
            </a:r>
            <a:r>
              <a:rPr lang="en-US" dirty="0"/>
              <a:t> of the Catholic Church</a:t>
            </a:r>
          </a:p>
          <a:p>
            <a:r>
              <a:rPr lang="en-US" dirty="0">
                <a:latin typeface="+mj-lt"/>
              </a:rPr>
              <a:t>Relationship between parish and troop </a:t>
            </a:r>
            <a:r>
              <a:rPr lang="en-US" dirty="0"/>
              <a:t>should be much deeper than parish’s merely providing the troop with a place to meet</a:t>
            </a:r>
          </a:p>
        </p:txBody>
      </p:sp>
      <p:pic>
        <p:nvPicPr>
          <p:cNvPr id="7" name="Picture 6" descr="A picture containing person, standing, person, indoor&#10;&#10;Description automatically generated">
            <a:extLst>
              <a:ext uri="{FF2B5EF4-FFF2-40B4-BE49-F238E27FC236}">
                <a16:creationId xmlns:a16="http://schemas.microsoft.com/office/drawing/2014/main" id="{808A7D8A-469D-4E64-9E3E-C7AEEBFD4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6766" y="1125186"/>
            <a:ext cx="2074988" cy="2743879"/>
          </a:xfrm>
          <a:prstGeom prst="rect">
            <a:avLst/>
          </a:prstGeom>
          <a:ln w="28575">
            <a:noFill/>
          </a:ln>
        </p:spPr>
      </p:pic>
      <p:pic>
        <p:nvPicPr>
          <p:cNvPr id="8" name="Picture 7" descr="A picture containing person, indoor, crowd&#10;&#10;Description automatically generated">
            <a:extLst>
              <a:ext uri="{FF2B5EF4-FFF2-40B4-BE49-F238E27FC236}">
                <a16:creationId xmlns:a16="http://schemas.microsoft.com/office/drawing/2014/main" id="{AD1D5829-CA31-4117-A171-73D7F961F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826" y="3625831"/>
            <a:ext cx="2388160" cy="2867044"/>
          </a:xfrm>
          <a:prstGeom prst="rect">
            <a:avLst/>
          </a:prstGeom>
          <a:ln w="76200">
            <a:solidFill>
              <a:srgbClr val="6C162B"/>
            </a:solidFill>
          </a:ln>
        </p:spPr>
      </p:pic>
      <p:pic>
        <p:nvPicPr>
          <p:cNvPr id="11" name="Graphic 10">
            <a:extLst>
              <a:ext uri="{FF2B5EF4-FFF2-40B4-BE49-F238E27FC236}">
                <a16:creationId xmlns:a16="http://schemas.microsoft.com/office/drawing/2014/main" id="{B749023D-87CD-4650-BD94-A2C82C0FAD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183" y="457199"/>
            <a:ext cx="1808049" cy="1876928"/>
          </a:xfrm>
          <a:prstGeom prst="rect">
            <a:avLst/>
          </a:prstGeom>
        </p:spPr>
      </p:pic>
      <p:pic>
        <p:nvPicPr>
          <p:cNvPr id="5" name="Graphic 4">
            <a:extLst>
              <a:ext uri="{FF2B5EF4-FFF2-40B4-BE49-F238E27FC236}">
                <a16:creationId xmlns:a16="http://schemas.microsoft.com/office/drawing/2014/main" id="{10CAD51C-8EDF-4A1E-AA09-3D53746BEC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664" y="3228786"/>
            <a:ext cx="1195086" cy="1538737"/>
          </a:xfrm>
          <a:prstGeom prst="rect">
            <a:avLst/>
          </a:prstGeom>
        </p:spPr>
      </p:pic>
    </p:spTree>
    <p:extLst>
      <p:ext uri="{BB962C8B-B14F-4D97-AF65-F5344CB8AC3E}">
        <p14:creationId xmlns:p14="http://schemas.microsoft.com/office/powerpoint/2010/main" val="372568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8CB0-A84A-43C9-AFB6-5970A7F34C4C}"/>
              </a:ext>
            </a:extLst>
          </p:cNvPr>
          <p:cNvSpPr>
            <a:spLocks noGrp="1"/>
          </p:cNvSpPr>
          <p:nvPr>
            <p:ph type="title"/>
          </p:nvPr>
        </p:nvSpPr>
        <p:spPr/>
        <p:txBody>
          <a:bodyPr/>
          <a:lstStyle/>
          <a:p>
            <a:r>
              <a:rPr lang="en-US" dirty="0"/>
              <a:t>               Youth-centered Leadership</a:t>
            </a:r>
          </a:p>
        </p:txBody>
      </p:sp>
      <p:sp>
        <p:nvSpPr>
          <p:cNvPr id="7" name="Content Placeholder 6">
            <a:extLst>
              <a:ext uri="{FF2B5EF4-FFF2-40B4-BE49-F238E27FC236}">
                <a16:creationId xmlns:a16="http://schemas.microsoft.com/office/drawing/2014/main" id="{5E42107E-35C5-46C2-8D38-E972AE4A6277}"/>
              </a:ext>
            </a:extLst>
          </p:cNvPr>
          <p:cNvSpPr>
            <a:spLocks noGrp="1"/>
          </p:cNvSpPr>
          <p:nvPr>
            <p:ph idx="1"/>
          </p:nvPr>
        </p:nvSpPr>
        <p:spPr>
          <a:xfrm>
            <a:off x="2029968" y="1825625"/>
            <a:ext cx="8535607" cy="4667250"/>
          </a:xfrm>
        </p:spPr>
        <p:txBody>
          <a:bodyPr>
            <a:normAutofit lnSpcReduction="10000"/>
          </a:bodyPr>
          <a:lstStyle/>
          <a:p>
            <a:r>
              <a:rPr lang="en-US" dirty="0"/>
              <a:t>Trail Life honors the legacy of </a:t>
            </a:r>
            <a:r>
              <a:rPr lang="en-US" dirty="0">
                <a:latin typeface="+mj-lt"/>
              </a:rPr>
              <a:t>Lord Baden-Powell</a:t>
            </a:r>
            <a:r>
              <a:rPr lang="en-US" dirty="0"/>
              <a:t>’s international scouting movement:</a:t>
            </a:r>
          </a:p>
          <a:p>
            <a:pPr marL="0" indent="0">
              <a:buNone/>
            </a:pPr>
            <a:r>
              <a:rPr lang="en-US" i="1" dirty="0"/>
              <a:t>“Scouting is nothing less than applied Christianity.”</a:t>
            </a:r>
            <a:r>
              <a:rPr lang="en-US" dirty="0"/>
              <a:t>—BP</a:t>
            </a:r>
          </a:p>
          <a:p>
            <a:r>
              <a:rPr lang="en-US" dirty="0">
                <a:latin typeface="+mj-lt"/>
              </a:rPr>
              <a:t>Patrol method </a:t>
            </a:r>
            <a:r>
              <a:rPr lang="en-US" dirty="0"/>
              <a:t>and youth-centered leadership are essential to Trail Life</a:t>
            </a:r>
          </a:p>
          <a:p>
            <a:r>
              <a:rPr lang="en-US" dirty="0"/>
              <a:t>Trail Life seeks not only to produce tomorrow’s leaders, but </a:t>
            </a:r>
            <a:r>
              <a:rPr lang="en-US" dirty="0">
                <a:latin typeface="+mj-lt"/>
              </a:rPr>
              <a:t>Christian leaders </a:t>
            </a:r>
            <a:r>
              <a:rPr lang="en-US" dirty="0"/>
              <a:t>who will become</a:t>
            </a:r>
            <a:br>
              <a:rPr lang="en-US" dirty="0"/>
            </a:br>
            <a:r>
              <a:rPr lang="en-US" dirty="0"/>
              <a:t>godly and responsible husbands, fathers, and</a:t>
            </a:r>
            <a:br>
              <a:rPr lang="en-US" dirty="0"/>
            </a:br>
            <a:r>
              <a:rPr lang="en-US" dirty="0"/>
              <a:t>citizens:</a:t>
            </a:r>
          </a:p>
          <a:p>
            <a:pPr lvl="1"/>
            <a:r>
              <a:rPr lang="en-US" dirty="0"/>
              <a:t>Strengthen the domestic church</a:t>
            </a:r>
          </a:p>
          <a:p>
            <a:pPr lvl="1"/>
            <a:r>
              <a:rPr lang="en-US" dirty="0"/>
              <a:t>Increase vocations to priesthood and religious life</a:t>
            </a:r>
          </a:p>
          <a:p>
            <a:pPr lvl="1"/>
            <a:r>
              <a:rPr lang="en-US" dirty="0"/>
              <a:t>Restore Christian worldview to our nation</a:t>
            </a:r>
          </a:p>
        </p:txBody>
      </p:sp>
      <p:pic>
        <p:nvPicPr>
          <p:cNvPr id="9" name="Picture 8">
            <a:extLst>
              <a:ext uri="{FF2B5EF4-FFF2-40B4-BE49-F238E27FC236}">
                <a16:creationId xmlns:a16="http://schemas.microsoft.com/office/drawing/2014/main" id="{BC088851-D2EE-4E6E-A4FF-EAEC78CD3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615" y="3429000"/>
            <a:ext cx="2286117" cy="2876698"/>
          </a:xfrm>
          <a:prstGeom prst="rect">
            <a:avLst/>
          </a:prstGeom>
        </p:spPr>
      </p:pic>
      <p:pic>
        <p:nvPicPr>
          <p:cNvPr id="12" name="Graphic 11">
            <a:extLst>
              <a:ext uri="{FF2B5EF4-FFF2-40B4-BE49-F238E27FC236}">
                <a16:creationId xmlns:a16="http://schemas.microsoft.com/office/drawing/2014/main" id="{97DEFEA1-B7BF-495C-B8F4-4F5F3D28C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184" y="457200"/>
            <a:ext cx="2182095" cy="2173538"/>
          </a:xfrm>
          <a:prstGeom prst="rect">
            <a:avLst/>
          </a:prstGeom>
        </p:spPr>
      </p:pic>
    </p:spTree>
    <p:extLst>
      <p:ext uri="{BB962C8B-B14F-4D97-AF65-F5344CB8AC3E}">
        <p14:creationId xmlns:p14="http://schemas.microsoft.com/office/powerpoint/2010/main" val="364794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8CB0-A84A-43C9-AFB6-5970A7F34C4C}"/>
              </a:ext>
            </a:extLst>
          </p:cNvPr>
          <p:cNvSpPr>
            <a:spLocks noGrp="1"/>
          </p:cNvSpPr>
          <p:nvPr>
            <p:ph type="title"/>
          </p:nvPr>
        </p:nvSpPr>
        <p:spPr/>
        <p:txBody>
          <a:bodyPr/>
          <a:lstStyle/>
          <a:p>
            <a:r>
              <a:rPr lang="en-US" dirty="0"/>
              <a:t>           Character-focused,</a:t>
            </a:r>
            <a:br>
              <a:rPr lang="en-US" dirty="0"/>
            </a:br>
            <a:r>
              <a:rPr lang="en-US" dirty="0"/>
              <a:t>           Not Awards-focused</a:t>
            </a:r>
          </a:p>
        </p:txBody>
      </p:sp>
      <p:pic>
        <p:nvPicPr>
          <p:cNvPr id="6" name="Picture 5" descr="A picture containing grass, person, child, little&#10;&#10;Description automatically generated">
            <a:extLst>
              <a:ext uri="{FF2B5EF4-FFF2-40B4-BE49-F238E27FC236}">
                <a16:creationId xmlns:a16="http://schemas.microsoft.com/office/drawing/2014/main" id="{EE6EE31F-E999-4078-8D5F-B363FADC7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2282" y="3227251"/>
            <a:ext cx="2044480" cy="2725974"/>
          </a:xfrm>
          <a:prstGeom prst="rect">
            <a:avLst/>
          </a:prstGeom>
        </p:spPr>
      </p:pic>
      <p:pic>
        <p:nvPicPr>
          <p:cNvPr id="4" name="Picture 3" descr="A picture containing grass, outdoor, tent, outdoor object&#10;&#10;Description automatically generated">
            <a:extLst>
              <a:ext uri="{FF2B5EF4-FFF2-40B4-BE49-F238E27FC236}">
                <a16:creationId xmlns:a16="http://schemas.microsoft.com/office/drawing/2014/main" id="{1358FABF-CA34-4694-8820-F70AD040F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8757" y="1710576"/>
            <a:ext cx="1952035" cy="2379711"/>
          </a:xfrm>
          <a:prstGeom prst="rect">
            <a:avLst/>
          </a:prstGeom>
          <a:ln w="76200">
            <a:solidFill>
              <a:srgbClr val="6C162B"/>
            </a:solidFill>
          </a:ln>
        </p:spPr>
      </p:pic>
      <p:sp>
        <p:nvSpPr>
          <p:cNvPr id="10" name="Content Placeholder 6">
            <a:extLst>
              <a:ext uri="{FF2B5EF4-FFF2-40B4-BE49-F238E27FC236}">
                <a16:creationId xmlns:a16="http://schemas.microsoft.com/office/drawing/2014/main" id="{2D216A93-B581-4174-BB0C-72DA4C4B6F9D}"/>
              </a:ext>
            </a:extLst>
          </p:cNvPr>
          <p:cNvSpPr txBox="1">
            <a:spLocks/>
          </p:cNvSpPr>
          <p:nvPr/>
        </p:nvSpPr>
        <p:spPr>
          <a:xfrm>
            <a:off x="2029969" y="1825625"/>
            <a:ext cx="7045938"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Trail Life honors its scouting legacy but </a:t>
            </a:r>
            <a:r>
              <a:rPr lang="en-US" dirty="0">
                <a:latin typeface="+mj-lt"/>
              </a:rPr>
              <a:t>raises the standard</a:t>
            </a:r>
          </a:p>
          <a:p>
            <a:r>
              <a:rPr lang="en-US" dirty="0"/>
              <a:t>Trail Life acknowledges that </a:t>
            </a:r>
            <a:r>
              <a:rPr lang="en-US" dirty="0">
                <a:latin typeface="+mj-lt"/>
              </a:rPr>
              <a:t>recognition</a:t>
            </a:r>
            <a:r>
              <a:rPr lang="en-US" dirty="0"/>
              <a:t> of</a:t>
            </a:r>
            <a:br>
              <a:rPr lang="en-US" dirty="0"/>
            </a:br>
            <a:r>
              <a:rPr lang="en-US" dirty="0"/>
              <a:t>boys’ achievements is important</a:t>
            </a:r>
          </a:p>
          <a:p>
            <a:r>
              <a:rPr lang="en-US" dirty="0"/>
              <a:t>Trail Life is more concerned with building </a:t>
            </a:r>
            <a:r>
              <a:rPr lang="en-US" dirty="0">
                <a:latin typeface="+mj-lt"/>
              </a:rPr>
              <a:t>character</a:t>
            </a:r>
            <a:r>
              <a:rPr lang="en-US" dirty="0"/>
              <a:t>—habituating virtue and forming conscience—than awards</a:t>
            </a:r>
          </a:p>
          <a:p>
            <a:r>
              <a:rPr lang="en-US" dirty="0"/>
              <a:t>Trail Life’s highest award—the Freedom Award—cannot be earned before high school age after demonstrating </a:t>
            </a:r>
            <a:r>
              <a:rPr lang="en-US" dirty="0">
                <a:latin typeface="+mj-lt"/>
              </a:rPr>
              <a:t>maturity and leadership</a:t>
            </a:r>
          </a:p>
          <a:p>
            <a:endParaRPr lang="en-US" dirty="0"/>
          </a:p>
        </p:txBody>
      </p:sp>
      <p:pic>
        <p:nvPicPr>
          <p:cNvPr id="12" name="Graphic 11">
            <a:extLst>
              <a:ext uri="{FF2B5EF4-FFF2-40B4-BE49-F238E27FC236}">
                <a16:creationId xmlns:a16="http://schemas.microsoft.com/office/drawing/2014/main" id="{3C745DE1-3965-4521-A935-EE7AD9CC8F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184" y="457200"/>
            <a:ext cx="1228683" cy="2707099"/>
          </a:xfrm>
          <a:prstGeom prst="rect">
            <a:avLst/>
          </a:prstGeom>
        </p:spPr>
      </p:pic>
    </p:spTree>
    <p:extLst>
      <p:ext uri="{BB962C8B-B14F-4D97-AF65-F5344CB8AC3E}">
        <p14:creationId xmlns:p14="http://schemas.microsoft.com/office/powerpoint/2010/main" val="2173540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F084242-2B3E-4822-A42F-780436E520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669"/>
            <a:ext cx="12192000" cy="6856661"/>
          </a:xfrm>
          <a:prstGeom prst="rect">
            <a:avLst/>
          </a:prstGeom>
        </p:spPr>
      </p:pic>
      <p:sp>
        <p:nvSpPr>
          <p:cNvPr id="2" name="Title 1">
            <a:extLst>
              <a:ext uri="{FF2B5EF4-FFF2-40B4-BE49-F238E27FC236}">
                <a16:creationId xmlns:a16="http://schemas.microsoft.com/office/drawing/2014/main" id="{D02720A7-0B2E-4B75-A36A-36BA1CC328E6}"/>
              </a:ext>
            </a:extLst>
          </p:cNvPr>
          <p:cNvSpPr>
            <a:spLocks noGrp="1"/>
          </p:cNvSpPr>
          <p:nvPr>
            <p:ph type="title"/>
          </p:nvPr>
        </p:nvSpPr>
        <p:spPr/>
        <p:txBody>
          <a:bodyPr/>
          <a:lstStyle/>
          <a:p>
            <a:r>
              <a:rPr lang="en-US" dirty="0"/>
              <a:t>Trail Life’s Catholic Efforts</a:t>
            </a:r>
          </a:p>
        </p:txBody>
      </p:sp>
      <p:sp>
        <p:nvSpPr>
          <p:cNvPr id="3" name="Content Placeholder 2">
            <a:extLst>
              <a:ext uri="{FF2B5EF4-FFF2-40B4-BE49-F238E27FC236}">
                <a16:creationId xmlns:a16="http://schemas.microsoft.com/office/drawing/2014/main" id="{9435D923-D228-4F78-89DF-F95DA8FD15DE}"/>
              </a:ext>
            </a:extLst>
          </p:cNvPr>
          <p:cNvSpPr>
            <a:spLocks noGrp="1"/>
          </p:cNvSpPr>
          <p:nvPr>
            <p:ph sz="half" idx="1"/>
          </p:nvPr>
        </p:nvSpPr>
        <p:spPr>
          <a:xfrm>
            <a:off x="1828800" y="1645920"/>
            <a:ext cx="4305300" cy="4351338"/>
          </a:xfrm>
        </p:spPr>
        <p:txBody>
          <a:bodyPr>
            <a:normAutofit/>
          </a:bodyPr>
          <a:lstStyle/>
          <a:p>
            <a:pPr marL="0" indent="0" algn="ctr">
              <a:buNone/>
            </a:pPr>
            <a:r>
              <a:rPr lang="en-US" sz="2400" b="1" dirty="0"/>
              <a:t>National Catholic Committee</a:t>
            </a:r>
          </a:p>
          <a:p>
            <a:r>
              <a:rPr lang="en-US" sz="2200" b="1" i="1" dirty="0"/>
              <a:t>Focus: </a:t>
            </a:r>
            <a:r>
              <a:rPr lang="en-US" sz="2200" dirty="0"/>
              <a:t>Policymaking and spiritual direction</a:t>
            </a:r>
          </a:p>
        </p:txBody>
      </p:sp>
      <p:sp>
        <p:nvSpPr>
          <p:cNvPr id="4" name="Content Placeholder 3">
            <a:extLst>
              <a:ext uri="{FF2B5EF4-FFF2-40B4-BE49-F238E27FC236}">
                <a16:creationId xmlns:a16="http://schemas.microsoft.com/office/drawing/2014/main" id="{D37C9715-DEB2-4379-95CF-BD357B591751}"/>
              </a:ext>
            </a:extLst>
          </p:cNvPr>
          <p:cNvSpPr>
            <a:spLocks noGrp="1"/>
          </p:cNvSpPr>
          <p:nvPr>
            <p:ph sz="half" idx="2"/>
          </p:nvPr>
        </p:nvSpPr>
        <p:spPr>
          <a:xfrm>
            <a:off x="6172200" y="1645920"/>
            <a:ext cx="4305300" cy="4351338"/>
          </a:xfrm>
        </p:spPr>
        <p:txBody>
          <a:bodyPr>
            <a:normAutofit/>
          </a:bodyPr>
          <a:lstStyle/>
          <a:p>
            <a:pPr marL="0" indent="0" algn="ctr">
              <a:buNone/>
            </a:pPr>
            <a:r>
              <a:rPr lang="en-US" sz="2400" b="1" dirty="0"/>
              <a:t>Troops Fully Alive</a:t>
            </a:r>
          </a:p>
          <a:p>
            <a:r>
              <a:rPr lang="en-US" sz="2200" b="1" i="1" dirty="0"/>
              <a:t>Focus:</a:t>
            </a:r>
            <a:r>
              <a:rPr lang="en-US" sz="2200" dirty="0"/>
              <a:t> Grassroots organization and implementation</a:t>
            </a:r>
          </a:p>
        </p:txBody>
      </p:sp>
      <p:pic>
        <p:nvPicPr>
          <p:cNvPr id="7" name="Graphic 6">
            <a:extLst>
              <a:ext uri="{FF2B5EF4-FFF2-40B4-BE49-F238E27FC236}">
                <a16:creationId xmlns:a16="http://schemas.microsoft.com/office/drawing/2014/main" id="{2572C7A0-7616-4D36-BDE7-1D8467C3C1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4226" y="3179293"/>
            <a:ext cx="2325847" cy="2284681"/>
          </a:xfrm>
          <a:prstGeom prst="rect">
            <a:avLst/>
          </a:prstGeom>
        </p:spPr>
      </p:pic>
      <p:pic>
        <p:nvPicPr>
          <p:cNvPr id="8" name="Graphic 7">
            <a:extLst>
              <a:ext uri="{FF2B5EF4-FFF2-40B4-BE49-F238E27FC236}">
                <a16:creationId xmlns:a16="http://schemas.microsoft.com/office/drawing/2014/main" id="{210F7186-A954-4BB2-BA83-90432F44E7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73676" y="2971483"/>
            <a:ext cx="2502348" cy="2571310"/>
          </a:xfrm>
          <a:prstGeom prst="rect">
            <a:avLst/>
          </a:prstGeom>
        </p:spPr>
      </p:pic>
    </p:spTree>
    <p:extLst>
      <p:ext uri="{BB962C8B-B14F-4D97-AF65-F5344CB8AC3E}">
        <p14:creationId xmlns:p14="http://schemas.microsoft.com/office/powerpoint/2010/main" val="48235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534B-0981-4B28-9E49-21CBB0F8FBE9}"/>
              </a:ext>
            </a:extLst>
          </p:cNvPr>
          <p:cNvSpPr>
            <a:spLocks noGrp="1"/>
          </p:cNvSpPr>
          <p:nvPr>
            <p:ph type="title"/>
          </p:nvPr>
        </p:nvSpPr>
        <p:spPr/>
        <p:txBody>
          <a:bodyPr/>
          <a:lstStyle/>
          <a:p>
            <a:r>
              <a:rPr lang="en-US" dirty="0"/>
              <a:t>What is Trail Life?</a:t>
            </a:r>
          </a:p>
        </p:txBody>
      </p:sp>
      <p:sp>
        <p:nvSpPr>
          <p:cNvPr id="3" name="Content Placeholder 2">
            <a:extLst>
              <a:ext uri="{FF2B5EF4-FFF2-40B4-BE49-F238E27FC236}">
                <a16:creationId xmlns:a16="http://schemas.microsoft.com/office/drawing/2014/main" id="{16BF33BE-BE65-48DD-B9E4-20D8B6C7A0A7}"/>
              </a:ext>
            </a:extLst>
          </p:cNvPr>
          <p:cNvSpPr>
            <a:spLocks noGrp="1"/>
          </p:cNvSpPr>
          <p:nvPr>
            <p:ph sz="half" idx="1"/>
          </p:nvPr>
        </p:nvSpPr>
        <p:spPr/>
        <p:txBody>
          <a:bodyPr>
            <a:normAutofit lnSpcReduction="10000"/>
          </a:bodyPr>
          <a:lstStyle/>
          <a:p>
            <a:pPr marL="0" indent="0">
              <a:buNone/>
            </a:pPr>
            <a:r>
              <a:rPr lang="en-US" dirty="0">
                <a:latin typeface="+mj-lt"/>
              </a:rPr>
              <a:t>Traditional scouting methods:</a:t>
            </a:r>
          </a:p>
          <a:p>
            <a:r>
              <a:rPr lang="en-US" dirty="0"/>
              <a:t>Outdoor adventure</a:t>
            </a:r>
          </a:p>
          <a:p>
            <a:r>
              <a:rPr lang="en-US" dirty="0"/>
              <a:t>Ideals</a:t>
            </a:r>
          </a:p>
          <a:p>
            <a:r>
              <a:rPr lang="en-US" dirty="0"/>
              <a:t>Association with adults</a:t>
            </a:r>
          </a:p>
          <a:p>
            <a:r>
              <a:rPr lang="en-US" dirty="0"/>
              <a:t>Personal growth</a:t>
            </a:r>
          </a:p>
          <a:p>
            <a:r>
              <a:rPr lang="en-US" dirty="0"/>
              <a:t>Advancement</a:t>
            </a:r>
          </a:p>
          <a:p>
            <a:r>
              <a:rPr lang="en-US" dirty="0"/>
              <a:t>Patrol method</a:t>
            </a:r>
          </a:p>
          <a:p>
            <a:r>
              <a:rPr lang="en-US" dirty="0"/>
              <a:t>Leadership development</a:t>
            </a:r>
          </a:p>
          <a:p>
            <a:r>
              <a:rPr lang="en-US" dirty="0"/>
              <a:t>Uniforms</a:t>
            </a:r>
          </a:p>
        </p:txBody>
      </p:sp>
      <p:sp>
        <p:nvSpPr>
          <p:cNvPr id="4" name="Content Placeholder 3">
            <a:extLst>
              <a:ext uri="{FF2B5EF4-FFF2-40B4-BE49-F238E27FC236}">
                <a16:creationId xmlns:a16="http://schemas.microsoft.com/office/drawing/2014/main" id="{FB268D0E-6E99-47FD-88E5-4B9978668CC1}"/>
              </a:ext>
            </a:extLst>
          </p:cNvPr>
          <p:cNvSpPr>
            <a:spLocks noGrp="1"/>
          </p:cNvSpPr>
          <p:nvPr>
            <p:ph sz="half" idx="2"/>
          </p:nvPr>
        </p:nvSpPr>
        <p:spPr/>
        <p:txBody>
          <a:bodyPr>
            <a:normAutofit lnSpcReduction="10000"/>
          </a:bodyPr>
          <a:lstStyle/>
          <a:p>
            <a:pPr marL="0" indent="0" algn="r">
              <a:buNone/>
            </a:pPr>
            <a:r>
              <a:rPr lang="en-US" dirty="0">
                <a:latin typeface="+mj-lt"/>
              </a:rPr>
              <a:t>Trail Life adds:</a:t>
            </a:r>
          </a:p>
          <a:p>
            <a:pPr algn="r"/>
            <a:r>
              <a:rPr lang="en-US" dirty="0"/>
              <a:t>Christian formation</a:t>
            </a:r>
          </a:p>
        </p:txBody>
      </p:sp>
      <p:pic>
        <p:nvPicPr>
          <p:cNvPr id="5" name="Content Placeholder 4">
            <a:extLst>
              <a:ext uri="{FF2B5EF4-FFF2-40B4-BE49-F238E27FC236}">
                <a16:creationId xmlns:a16="http://schemas.microsoft.com/office/drawing/2014/main" id="{836AF30E-A7B7-4765-AF97-F69D8E1209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2451" y="2902171"/>
            <a:ext cx="5722007" cy="3752964"/>
          </a:xfrm>
          <a:prstGeom prst="rect">
            <a:avLst/>
          </a:prstGeom>
        </p:spPr>
      </p:pic>
      <p:pic>
        <p:nvPicPr>
          <p:cNvPr id="7" name="Graphic 6">
            <a:extLst>
              <a:ext uri="{FF2B5EF4-FFF2-40B4-BE49-F238E27FC236}">
                <a16:creationId xmlns:a16="http://schemas.microsoft.com/office/drawing/2014/main" id="{E9810F54-E07D-45E1-BE71-27BE2048BA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14813" y="534056"/>
            <a:ext cx="4718956" cy="914400"/>
          </a:xfrm>
          <a:prstGeom prst="rect">
            <a:avLst/>
          </a:prstGeom>
        </p:spPr>
      </p:pic>
    </p:spTree>
    <p:extLst>
      <p:ext uri="{BB962C8B-B14F-4D97-AF65-F5344CB8AC3E}">
        <p14:creationId xmlns:p14="http://schemas.microsoft.com/office/powerpoint/2010/main" val="2097111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AD4CFA6-38B1-4650-903F-6C5F259D67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669"/>
            <a:ext cx="12192000" cy="6856661"/>
          </a:xfrm>
          <a:prstGeom prst="rect">
            <a:avLst/>
          </a:prstGeom>
        </p:spPr>
      </p:pic>
      <p:sp>
        <p:nvSpPr>
          <p:cNvPr id="2" name="Title 1">
            <a:extLst>
              <a:ext uri="{FF2B5EF4-FFF2-40B4-BE49-F238E27FC236}">
                <a16:creationId xmlns:a16="http://schemas.microsoft.com/office/drawing/2014/main" id="{D02720A7-0B2E-4B75-A36A-36BA1CC328E6}"/>
              </a:ext>
            </a:extLst>
          </p:cNvPr>
          <p:cNvSpPr>
            <a:spLocks noGrp="1"/>
          </p:cNvSpPr>
          <p:nvPr>
            <p:ph type="title"/>
          </p:nvPr>
        </p:nvSpPr>
        <p:spPr/>
        <p:txBody>
          <a:bodyPr/>
          <a:lstStyle/>
          <a:p>
            <a:r>
              <a:rPr lang="en-US" dirty="0"/>
              <a:t>Complementary Catholic Efforts</a:t>
            </a:r>
          </a:p>
        </p:txBody>
      </p:sp>
      <p:sp>
        <p:nvSpPr>
          <p:cNvPr id="3" name="Content Placeholder 2">
            <a:extLst>
              <a:ext uri="{FF2B5EF4-FFF2-40B4-BE49-F238E27FC236}">
                <a16:creationId xmlns:a16="http://schemas.microsoft.com/office/drawing/2014/main" id="{9435D923-D228-4F78-89DF-F95DA8FD15DE}"/>
              </a:ext>
            </a:extLst>
          </p:cNvPr>
          <p:cNvSpPr>
            <a:spLocks noGrp="1"/>
          </p:cNvSpPr>
          <p:nvPr>
            <p:ph sz="half" idx="1"/>
          </p:nvPr>
        </p:nvSpPr>
        <p:spPr>
          <a:xfrm>
            <a:off x="1828800" y="1645919"/>
            <a:ext cx="4305300" cy="4610501"/>
          </a:xfrm>
        </p:spPr>
        <p:txBody>
          <a:bodyPr>
            <a:normAutofit fontScale="92500" lnSpcReduction="10000"/>
          </a:bodyPr>
          <a:lstStyle/>
          <a:p>
            <a:pPr marL="0" indent="0" algn="ctr">
              <a:buNone/>
            </a:pPr>
            <a:r>
              <a:rPr lang="en-US" sz="2600" b="1" dirty="0"/>
              <a:t>National Catholic Committee</a:t>
            </a:r>
          </a:p>
          <a:p>
            <a:r>
              <a:rPr lang="en-US" sz="2400" dirty="0"/>
              <a:t>National committee of laymen and clergy (both priests and deacons)</a:t>
            </a:r>
          </a:p>
          <a:p>
            <a:r>
              <a:rPr lang="en-US" sz="2400" dirty="0"/>
              <a:t>Includes Fr Shenan Boquet, who serves as Trail Life’s national Catholic chaplain</a:t>
            </a:r>
          </a:p>
          <a:p>
            <a:r>
              <a:rPr lang="en-US" sz="2400" dirty="0"/>
              <a:t>Ordinary is Bp Michael Burbidge of Arlington, VA</a:t>
            </a:r>
          </a:p>
          <a:p>
            <a:r>
              <a:rPr lang="en-US" sz="2400" dirty="0"/>
              <a:t>Episcopal advisory board includes Bp James Conley of Lincoln, NE; Bp David Kagan of Bismarck, ND; and Bp Michael Sheridan of Colorado Springs, CO</a:t>
            </a:r>
          </a:p>
        </p:txBody>
      </p:sp>
      <p:sp>
        <p:nvSpPr>
          <p:cNvPr id="4" name="Content Placeholder 3">
            <a:extLst>
              <a:ext uri="{FF2B5EF4-FFF2-40B4-BE49-F238E27FC236}">
                <a16:creationId xmlns:a16="http://schemas.microsoft.com/office/drawing/2014/main" id="{D37C9715-DEB2-4379-95CF-BD357B591751}"/>
              </a:ext>
            </a:extLst>
          </p:cNvPr>
          <p:cNvSpPr>
            <a:spLocks noGrp="1"/>
          </p:cNvSpPr>
          <p:nvPr>
            <p:ph sz="half" idx="2"/>
          </p:nvPr>
        </p:nvSpPr>
        <p:spPr>
          <a:xfrm>
            <a:off x="6172200" y="1645920"/>
            <a:ext cx="4305300" cy="4610500"/>
          </a:xfrm>
        </p:spPr>
        <p:txBody>
          <a:bodyPr>
            <a:normAutofit fontScale="92500" lnSpcReduction="10000"/>
          </a:bodyPr>
          <a:lstStyle/>
          <a:p>
            <a:pPr marL="0" indent="0" algn="ctr">
              <a:buNone/>
            </a:pPr>
            <a:r>
              <a:rPr lang="en-US" sz="2600" b="1" dirty="0"/>
              <a:t>Troops Fully Alive</a:t>
            </a:r>
          </a:p>
          <a:p>
            <a:r>
              <a:rPr lang="en-US" sz="2400" dirty="0"/>
              <a:t>National association</a:t>
            </a:r>
          </a:p>
          <a:p>
            <a:r>
              <a:rPr lang="en-US" sz="2400" dirty="0"/>
              <a:t>Membership composed of Trail Life troops from parishes, Catholic schools, and other Catholic institutions and individual Catholic Trailmen</a:t>
            </a:r>
          </a:p>
          <a:p>
            <a:r>
              <a:rPr lang="en-US" sz="2400" dirty="0"/>
              <a:t>Ordinary is Bp William Wack of Pensacola-Tallahassee, FL</a:t>
            </a:r>
          </a:p>
        </p:txBody>
      </p:sp>
      <p:pic>
        <p:nvPicPr>
          <p:cNvPr id="7" name="Graphic 6">
            <a:extLst>
              <a:ext uri="{FF2B5EF4-FFF2-40B4-BE49-F238E27FC236}">
                <a16:creationId xmlns:a16="http://schemas.microsoft.com/office/drawing/2014/main" id="{2572C7A0-7616-4D36-BDE7-1D8467C3C1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818" y="4078625"/>
            <a:ext cx="1630056" cy="1601205"/>
          </a:xfrm>
          <a:prstGeom prst="rect">
            <a:avLst/>
          </a:prstGeom>
        </p:spPr>
      </p:pic>
      <p:pic>
        <p:nvPicPr>
          <p:cNvPr id="8" name="Graphic 7">
            <a:extLst>
              <a:ext uri="{FF2B5EF4-FFF2-40B4-BE49-F238E27FC236}">
                <a16:creationId xmlns:a16="http://schemas.microsoft.com/office/drawing/2014/main" id="{AC1D8587-2D8F-42E3-897D-9F6AFD5273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48563" y="3992334"/>
            <a:ext cx="1726214" cy="1773786"/>
          </a:xfrm>
          <a:prstGeom prst="rect">
            <a:avLst/>
          </a:prstGeom>
        </p:spPr>
      </p:pic>
    </p:spTree>
    <p:extLst>
      <p:ext uri="{BB962C8B-B14F-4D97-AF65-F5344CB8AC3E}">
        <p14:creationId xmlns:p14="http://schemas.microsoft.com/office/powerpoint/2010/main" val="401453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C0F148-DE68-4473-8BF1-73F56F95EE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669"/>
            <a:ext cx="12192000" cy="6856661"/>
          </a:xfrm>
          <a:prstGeom prst="rect">
            <a:avLst/>
          </a:prstGeom>
        </p:spPr>
      </p:pic>
      <p:sp>
        <p:nvSpPr>
          <p:cNvPr id="2" name="Title 1">
            <a:extLst>
              <a:ext uri="{FF2B5EF4-FFF2-40B4-BE49-F238E27FC236}">
                <a16:creationId xmlns:a16="http://schemas.microsoft.com/office/drawing/2014/main" id="{D02720A7-0B2E-4B75-A36A-36BA1CC328E6}"/>
              </a:ext>
            </a:extLst>
          </p:cNvPr>
          <p:cNvSpPr>
            <a:spLocks noGrp="1"/>
          </p:cNvSpPr>
          <p:nvPr>
            <p:ph type="title"/>
          </p:nvPr>
        </p:nvSpPr>
        <p:spPr/>
        <p:txBody>
          <a:bodyPr/>
          <a:lstStyle/>
          <a:p>
            <a:r>
              <a:rPr lang="en-US" dirty="0"/>
              <a:t>Complementary Catholic Efforts</a:t>
            </a:r>
          </a:p>
        </p:txBody>
      </p:sp>
      <p:sp>
        <p:nvSpPr>
          <p:cNvPr id="3" name="Content Placeholder 2">
            <a:extLst>
              <a:ext uri="{FF2B5EF4-FFF2-40B4-BE49-F238E27FC236}">
                <a16:creationId xmlns:a16="http://schemas.microsoft.com/office/drawing/2014/main" id="{9435D923-D228-4F78-89DF-F95DA8FD15DE}"/>
              </a:ext>
            </a:extLst>
          </p:cNvPr>
          <p:cNvSpPr>
            <a:spLocks noGrp="1"/>
          </p:cNvSpPr>
          <p:nvPr>
            <p:ph sz="half" idx="1"/>
          </p:nvPr>
        </p:nvSpPr>
        <p:spPr>
          <a:xfrm>
            <a:off x="1828800" y="1645920"/>
            <a:ext cx="4305300" cy="4351338"/>
          </a:xfrm>
        </p:spPr>
        <p:txBody>
          <a:bodyPr>
            <a:normAutofit fontScale="92500"/>
          </a:bodyPr>
          <a:lstStyle/>
          <a:p>
            <a:pPr marL="0" indent="0" algn="ctr">
              <a:buNone/>
            </a:pPr>
            <a:r>
              <a:rPr lang="en-US" sz="2600" b="1" dirty="0"/>
              <a:t>National Catholic Committee</a:t>
            </a:r>
          </a:p>
          <a:p>
            <a:r>
              <a:rPr lang="en-US" sz="2400" dirty="0"/>
              <a:t>Official link between US hierarchy of Catholic Church (bishops) and Trail Life USA</a:t>
            </a:r>
          </a:p>
          <a:p>
            <a:r>
              <a:rPr lang="en-US" sz="2400" dirty="0"/>
              <a:t>Fosters relationships with bishops and US Conference of Catholic Bishops</a:t>
            </a:r>
          </a:p>
          <a:p>
            <a:r>
              <a:rPr lang="en-US" sz="2400" dirty="0"/>
              <a:t>Approves religious emblems programs</a:t>
            </a:r>
          </a:p>
          <a:p>
            <a:r>
              <a:rPr lang="en-US" sz="2400" dirty="0"/>
              <a:t>Oversees future diocesan committees</a:t>
            </a:r>
          </a:p>
        </p:txBody>
      </p:sp>
      <p:sp>
        <p:nvSpPr>
          <p:cNvPr id="4" name="Content Placeholder 3">
            <a:extLst>
              <a:ext uri="{FF2B5EF4-FFF2-40B4-BE49-F238E27FC236}">
                <a16:creationId xmlns:a16="http://schemas.microsoft.com/office/drawing/2014/main" id="{D37C9715-DEB2-4379-95CF-BD357B591751}"/>
              </a:ext>
            </a:extLst>
          </p:cNvPr>
          <p:cNvSpPr>
            <a:spLocks noGrp="1"/>
          </p:cNvSpPr>
          <p:nvPr>
            <p:ph sz="half" idx="2"/>
          </p:nvPr>
        </p:nvSpPr>
        <p:spPr>
          <a:xfrm>
            <a:off x="6172200" y="1645920"/>
            <a:ext cx="4305300" cy="4351338"/>
          </a:xfrm>
        </p:spPr>
        <p:txBody>
          <a:bodyPr>
            <a:normAutofit fontScale="92500"/>
          </a:bodyPr>
          <a:lstStyle/>
          <a:p>
            <a:pPr marL="0" indent="0" algn="ctr">
              <a:buNone/>
            </a:pPr>
            <a:r>
              <a:rPr lang="en-US" sz="2600" b="1" dirty="0"/>
              <a:t>Troops Fully Alive</a:t>
            </a:r>
          </a:p>
          <a:p>
            <a:r>
              <a:rPr lang="en-US" sz="2400" dirty="0"/>
              <a:t>Shares best practices among Catholic troops</a:t>
            </a:r>
          </a:p>
          <a:p>
            <a:r>
              <a:rPr lang="en-US" sz="2400" dirty="0"/>
              <a:t>Coordinates development of program support materials</a:t>
            </a:r>
          </a:p>
          <a:p>
            <a:r>
              <a:rPr lang="en-US" sz="2400" dirty="0"/>
              <a:t>Helps develop authentic Catholic identity within Catholic troops</a:t>
            </a:r>
          </a:p>
          <a:p>
            <a:r>
              <a:rPr lang="en-US" sz="2400" dirty="0"/>
              <a:t>Promotes Trail Life in Catholic community</a:t>
            </a:r>
          </a:p>
          <a:p>
            <a:r>
              <a:rPr lang="en-US" sz="2400" dirty="0"/>
              <a:t>Coordinates Catholic multi-troop events, such as pilgrimages</a:t>
            </a:r>
          </a:p>
        </p:txBody>
      </p:sp>
      <p:pic>
        <p:nvPicPr>
          <p:cNvPr id="7" name="Graphic 6">
            <a:extLst>
              <a:ext uri="{FF2B5EF4-FFF2-40B4-BE49-F238E27FC236}">
                <a16:creationId xmlns:a16="http://schemas.microsoft.com/office/drawing/2014/main" id="{2572C7A0-7616-4D36-BDE7-1D8467C3C1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818" y="4078625"/>
            <a:ext cx="1630056" cy="1601205"/>
          </a:xfrm>
          <a:prstGeom prst="rect">
            <a:avLst/>
          </a:prstGeom>
        </p:spPr>
      </p:pic>
      <p:pic>
        <p:nvPicPr>
          <p:cNvPr id="8" name="Graphic 7">
            <a:extLst>
              <a:ext uri="{FF2B5EF4-FFF2-40B4-BE49-F238E27FC236}">
                <a16:creationId xmlns:a16="http://schemas.microsoft.com/office/drawing/2014/main" id="{20930469-A5F5-491F-AC7E-598ACF1572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48563" y="3992334"/>
            <a:ext cx="1726214" cy="1773786"/>
          </a:xfrm>
          <a:prstGeom prst="rect">
            <a:avLst/>
          </a:prstGeom>
        </p:spPr>
      </p:pic>
    </p:spTree>
    <p:extLst>
      <p:ext uri="{BB962C8B-B14F-4D97-AF65-F5344CB8AC3E}">
        <p14:creationId xmlns:p14="http://schemas.microsoft.com/office/powerpoint/2010/main" val="3597217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FECCC61-959A-4D70-9856-E23BDD9962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669"/>
            <a:ext cx="12192000" cy="6856661"/>
          </a:xfrm>
          <a:prstGeom prst="rect">
            <a:avLst/>
          </a:prstGeom>
        </p:spPr>
      </p:pic>
      <p:sp>
        <p:nvSpPr>
          <p:cNvPr id="2" name="Title 1">
            <a:extLst>
              <a:ext uri="{FF2B5EF4-FFF2-40B4-BE49-F238E27FC236}">
                <a16:creationId xmlns:a16="http://schemas.microsoft.com/office/drawing/2014/main" id="{9009FC21-CDEC-40A7-B584-45D7D4EC151E}"/>
              </a:ext>
            </a:extLst>
          </p:cNvPr>
          <p:cNvSpPr>
            <a:spLocks noGrp="1"/>
          </p:cNvSpPr>
          <p:nvPr>
            <p:ph type="title"/>
          </p:nvPr>
        </p:nvSpPr>
        <p:spPr/>
        <p:txBody>
          <a:bodyPr/>
          <a:lstStyle/>
          <a:p>
            <a:r>
              <a:rPr lang="en-US" sz="3200" dirty="0">
                <a:latin typeface="+mn-lt"/>
              </a:rPr>
              <a:t>CATHOLIC IDENTITY IN TRAIL LIFE:</a:t>
            </a:r>
            <a:br>
              <a:rPr lang="en-US" sz="3200" dirty="0">
                <a:latin typeface="+mn-lt"/>
              </a:rPr>
            </a:br>
            <a:r>
              <a:rPr lang="en-US" dirty="0"/>
              <a:t>Seven Pillars of the Christian Life</a:t>
            </a:r>
          </a:p>
        </p:txBody>
      </p:sp>
      <p:pic>
        <p:nvPicPr>
          <p:cNvPr id="11" name="Graphic 10">
            <a:extLst>
              <a:ext uri="{FF2B5EF4-FFF2-40B4-BE49-F238E27FC236}">
                <a16:creationId xmlns:a16="http://schemas.microsoft.com/office/drawing/2014/main" id="{7B9A3EDB-4AED-496A-948B-B3076355FB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2361" y="2185138"/>
            <a:ext cx="7104871" cy="4371302"/>
          </a:xfrm>
          <a:prstGeom prst="rect">
            <a:avLst/>
          </a:prstGeom>
        </p:spPr>
      </p:pic>
      <p:pic>
        <p:nvPicPr>
          <p:cNvPr id="12" name="Picture 11" descr="A picture containing grass, person, outdoor&#10;&#10;Description automatically generated">
            <a:extLst>
              <a:ext uri="{FF2B5EF4-FFF2-40B4-BE49-F238E27FC236}">
                <a16:creationId xmlns:a16="http://schemas.microsoft.com/office/drawing/2014/main" id="{FA180686-0600-430D-ADFA-1607DD4537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2958" y="1834665"/>
            <a:ext cx="1610684" cy="3226959"/>
          </a:xfrm>
          <a:prstGeom prst="rect">
            <a:avLst/>
          </a:prstGeom>
        </p:spPr>
      </p:pic>
      <p:pic>
        <p:nvPicPr>
          <p:cNvPr id="13" name="Picture 12" descr="A picture containing wooden, table, floor, weapon&#10;&#10;Description automatically generated">
            <a:extLst>
              <a:ext uri="{FF2B5EF4-FFF2-40B4-BE49-F238E27FC236}">
                <a16:creationId xmlns:a16="http://schemas.microsoft.com/office/drawing/2014/main" id="{BF5F364A-CD01-4153-9CE9-60FA292F02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8979164" y="3966062"/>
            <a:ext cx="1967589" cy="2717752"/>
          </a:xfrm>
          <a:prstGeom prst="rect">
            <a:avLst/>
          </a:prstGeom>
          <a:ln w="76200">
            <a:solidFill>
              <a:srgbClr val="6C162B"/>
            </a:solidFill>
          </a:ln>
        </p:spPr>
      </p:pic>
    </p:spTree>
    <p:extLst>
      <p:ext uri="{BB962C8B-B14F-4D97-AF65-F5344CB8AC3E}">
        <p14:creationId xmlns:p14="http://schemas.microsoft.com/office/powerpoint/2010/main" val="1744253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ACFE16-FF49-434C-BF99-B38072FA58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6477" y="671537"/>
            <a:ext cx="9339047" cy="5309814"/>
          </a:xfrm>
          <a:prstGeom prst="rect">
            <a:avLst/>
          </a:prstGeom>
        </p:spPr>
      </p:pic>
    </p:spTree>
    <p:extLst>
      <p:ext uri="{BB962C8B-B14F-4D97-AF65-F5344CB8AC3E}">
        <p14:creationId xmlns:p14="http://schemas.microsoft.com/office/powerpoint/2010/main" val="180290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6C9D50F-743F-4679-91FC-E2252FDC0D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669"/>
            <a:ext cx="12192000" cy="6856661"/>
          </a:xfrm>
          <a:prstGeom prst="rect">
            <a:avLst/>
          </a:prstGeom>
        </p:spPr>
      </p:pic>
      <p:sp>
        <p:nvSpPr>
          <p:cNvPr id="3" name="TextBox 2">
            <a:extLst>
              <a:ext uri="{FF2B5EF4-FFF2-40B4-BE49-F238E27FC236}">
                <a16:creationId xmlns:a16="http://schemas.microsoft.com/office/drawing/2014/main" id="{21048952-6C3D-4D4A-B4CC-CE52500AF447}"/>
              </a:ext>
            </a:extLst>
          </p:cNvPr>
          <p:cNvSpPr txBox="1"/>
          <p:nvPr/>
        </p:nvSpPr>
        <p:spPr>
          <a:xfrm>
            <a:off x="0" y="6487998"/>
            <a:ext cx="6392411" cy="369332"/>
          </a:xfrm>
          <a:prstGeom prst="rect">
            <a:avLst/>
          </a:prstGeom>
          <a:noFill/>
        </p:spPr>
        <p:txBody>
          <a:bodyPr wrap="square" rtlCol="0">
            <a:spAutoFit/>
          </a:bodyPr>
          <a:lstStyle/>
          <a:p>
            <a:r>
              <a:rPr lang="en-US" dirty="0"/>
              <a:t>Copyright © 2021 by Troops Fully Alive, Inc. All Rights Reserved.</a:t>
            </a:r>
          </a:p>
        </p:txBody>
      </p:sp>
      <p:sp>
        <p:nvSpPr>
          <p:cNvPr id="5" name="TextBox 4">
            <a:extLst>
              <a:ext uri="{FF2B5EF4-FFF2-40B4-BE49-F238E27FC236}">
                <a16:creationId xmlns:a16="http://schemas.microsoft.com/office/drawing/2014/main" id="{933D2487-213E-40D1-8246-695303FBAB23}"/>
              </a:ext>
            </a:extLst>
          </p:cNvPr>
          <p:cNvSpPr txBox="1"/>
          <p:nvPr/>
        </p:nvSpPr>
        <p:spPr>
          <a:xfrm>
            <a:off x="7846057" y="3888297"/>
            <a:ext cx="3844589" cy="2554545"/>
          </a:xfrm>
          <a:prstGeom prst="rect">
            <a:avLst/>
          </a:prstGeom>
          <a:noFill/>
        </p:spPr>
        <p:txBody>
          <a:bodyPr wrap="square" rtlCol="0">
            <a:spAutoFit/>
          </a:bodyPr>
          <a:lstStyle/>
          <a:p>
            <a:pPr algn="ctr"/>
            <a:r>
              <a:rPr lang="en-US" sz="4000" i="1" dirty="0">
                <a:latin typeface="+mj-lt"/>
              </a:rPr>
              <a:t>The national association of</a:t>
            </a:r>
            <a:br>
              <a:rPr lang="en-US" sz="4000" i="1" dirty="0">
                <a:latin typeface="+mj-lt"/>
              </a:rPr>
            </a:br>
            <a:r>
              <a:rPr lang="en-US" sz="4000" i="1" dirty="0">
                <a:latin typeface="+mj-lt"/>
              </a:rPr>
              <a:t>Trail Life’s</a:t>
            </a:r>
            <a:br>
              <a:rPr lang="en-US" sz="4000" i="1" dirty="0">
                <a:latin typeface="+mj-lt"/>
              </a:rPr>
            </a:br>
            <a:r>
              <a:rPr lang="en-US" sz="4000" i="1" dirty="0">
                <a:latin typeface="+mj-lt"/>
              </a:rPr>
              <a:t>Catholic troops</a:t>
            </a:r>
          </a:p>
        </p:txBody>
      </p:sp>
    </p:spTree>
    <p:extLst>
      <p:ext uri="{BB962C8B-B14F-4D97-AF65-F5344CB8AC3E}">
        <p14:creationId xmlns:p14="http://schemas.microsoft.com/office/powerpoint/2010/main" val="2925287211"/>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65C2-4282-42A8-B576-E0E489598362}"/>
              </a:ext>
            </a:extLst>
          </p:cNvPr>
          <p:cNvSpPr>
            <a:spLocks noGrp="1"/>
          </p:cNvSpPr>
          <p:nvPr>
            <p:ph type="title"/>
          </p:nvPr>
        </p:nvSpPr>
        <p:spPr/>
        <p:txBody>
          <a:bodyPr/>
          <a:lstStyle/>
          <a:p>
            <a:r>
              <a:rPr lang="en-US" dirty="0"/>
              <a:t>Trail Life’s Vision &amp; Mission</a:t>
            </a:r>
          </a:p>
        </p:txBody>
      </p:sp>
      <p:sp>
        <p:nvSpPr>
          <p:cNvPr id="3" name="Content Placeholder 2">
            <a:extLst>
              <a:ext uri="{FF2B5EF4-FFF2-40B4-BE49-F238E27FC236}">
                <a16:creationId xmlns:a16="http://schemas.microsoft.com/office/drawing/2014/main" id="{2CC07FAC-F667-4CB0-9035-F9FF94712738}"/>
              </a:ext>
            </a:extLst>
          </p:cNvPr>
          <p:cNvSpPr>
            <a:spLocks noGrp="1"/>
          </p:cNvSpPr>
          <p:nvPr>
            <p:ph idx="1"/>
          </p:nvPr>
        </p:nvSpPr>
        <p:spPr>
          <a:xfrm>
            <a:off x="4815190" y="1825625"/>
            <a:ext cx="7072009" cy="4351338"/>
          </a:xfrm>
        </p:spPr>
        <p:txBody>
          <a:bodyPr>
            <a:normAutofit/>
          </a:bodyPr>
          <a:lstStyle/>
          <a:p>
            <a:r>
              <a:rPr lang="en-US" dirty="0">
                <a:latin typeface="+mj-lt"/>
              </a:rPr>
              <a:t>Our Vision </a:t>
            </a:r>
            <a:r>
              <a:rPr lang="en-US" dirty="0"/>
              <a:t>is to be the premier national character development organization for young men which produces godly and responsible husbands, fathers, and citizens</a:t>
            </a:r>
          </a:p>
          <a:p>
            <a:endParaRPr lang="en-US" dirty="0"/>
          </a:p>
          <a:p>
            <a:r>
              <a:rPr lang="en-US" dirty="0">
                <a:latin typeface="+mj-lt"/>
              </a:rPr>
              <a:t>Our Mission </a:t>
            </a:r>
            <a:r>
              <a:rPr lang="en-US" dirty="0"/>
              <a:t>is to guide generations of courageous young men to honor God, lead with integrity, serve others, and experience outdoor adventure</a:t>
            </a:r>
          </a:p>
        </p:txBody>
      </p:sp>
      <p:pic>
        <p:nvPicPr>
          <p:cNvPr id="7" name="Picture 6" descr="A picture containing tree, grass, outdoor, sky&#10;&#10;Description automatically generated">
            <a:extLst>
              <a:ext uri="{FF2B5EF4-FFF2-40B4-BE49-F238E27FC236}">
                <a16:creationId xmlns:a16="http://schemas.microsoft.com/office/drawing/2014/main" id="{9238699F-5F38-4C86-87EA-D7AD605AE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4001294"/>
            <a:ext cx="4090736" cy="2123092"/>
          </a:xfrm>
          <a:prstGeom prst="rect">
            <a:avLst/>
          </a:prstGeom>
        </p:spPr>
      </p:pic>
      <p:pic>
        <p:nvPicPr>
          <p:cNvPr id="8" name="Picture 7">
            <a:extLst>
              <a:ext uri="{FF2B5EF4-FFF2-40B4-BE49-F238E27FC236}">
                <a16:creationId xmlns:a16="http://schemas.microsoft.com/office/drawing/2014/main" id="{5F9BC1DF-2236-4A05-B667-EB9553859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55791"/>
            <a:ext cx="3777783" cy="2062040"/>
          </a:xfrm>
          <a:prstGeom prst="rect">
            <a:avLst/>
          </a:prstGeom>
          <a:ln w="76200">
            <a:solidFill>
              <a:srgbClr val="6C162B"/>
            </a:solidFill>
          </a:ln>
        </p:spPr>
      </p:pic>
    </p:spTree>
    <p:extLst>
      <p:ext uri="{BB962C8B-B14F-4D97-AF65-F5344CB8AC3E}">
        <p14:creationId xmlns:p14="http://schemas.microsoft.com/office/powerpoint/2010/main" val="169581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B07D-F244-4529-8B09-2114C2172662}"/>
              </a:ext>
            </a:extLst>
          </p:cNvPr>
          <p:cNvSpPr>
            <a:spLocks noGrp="1"/>
          </p:cNvSpPr>
          <p:nvPr>
            <p:ph type="title"/>
          </p:nvPr>
        </p:nvSpPr>
        <p:spPr/>
        <p:txBody>
          <a:bodyPr/>
          <a:lstStyle/>
          <a:p>
            <a:r>
              <a:rPr lang="en-US" dirty="0"/>
              <a:t>Trailman Oath &amp; Motto</a:t>
            </a:r>
          </a:p>
        </p:txBody>
      </p:sp>
      <p:sp>
        <p:nvSpPr>
          <p:cNvPr id="3" name="Content Placeholder 2">
            <a:extLst>
              <a:ext uri="{FF2B5EF4-FFF2-40B4-BE49-F238E27FC236}">
                <a16:creationId xmlns:a16="http://schemas.microsoft.com/office/drawing/2014/main" id="{A8F9FF14-3B4A-4360-BA5D-423A9B7E5743}"/>
              </a:ext>
            </a:extLst>
          </p:cNvPr>
          <p:cNvSpPr>
            <a:spLocks noGrp="1"/>
          </p:cNvSpPr>
          <p:nvPr>
            <p:ph idx="1"/>
          </p:nvPr>
        </p:nvSpPr>
        <p:spPr>
          <a:xfrm>
            <a:off x="3089968" y="1595336"/>
            <a:ext cx="8263831" cy="5087566"/>
          </a:xfrm>
        </p:spPr>
        <p:txBody>
          <a:bodyPr>
            <a:noAutofit/>
          </a:bodyPr>
          <a:lstStyle/>
          <a:p>
            <a:pPr marL="0" indent="0">
              <a:buNone/>
            </a:pPr>
            <a:r>
              <a:rPr lang="en-US" dirty="0"/>
              <a:t>On my honor,</a:t>
            </a:r>
            <a:br>
              <a:rPr lang="en-US" dirty="0"/>
            </a:br>
            <a:r>
              <a:rPr lang="en-US" dirty="0"/>
              <a:t>I will do my best</a:t>
            </a:r>
            <a:br>
              <a:rPr lang="en-US" dirty="0"/>
            </a:br>
            <a:r>
              <a:rPr lang="en-US" dirty="0"/>
              <a:t>To serve God and my country;</a:t>
            </a:r>
            <a:br>
              <a:rPr lang="en-US" dirty="0"/>
            </a:br>
            <a:r>
              <a:rPr lang="en-US" dirty="0"/>
              <a:t>To respect authority;</a:t>
            </a:r>
            <a:br>
              <a:rPr lang="en-US" dirty="0"/>
            </a:br>
            <a:r>
              <a:rPr lang="en-US" dirty="0"/>
              <a:t>To be a good steward of creation;</a:t>
            </a:r>
            <a:br>
              <a:rPr lang="en-US" dirty="0"/>
            </a:br>
            <a:r>
              <a:rPr lang="en-US" dirty="0"/>
              <a:t>And to treat others as I want to be treated</a:t>
            </a:r>
            <a:endParaRPr lang="en-US" sz="2200" dirty="0"/>
          </a:p>
          <a:p>
            <a:pPr marL="0" indent="0">
              <a:buNone/>
            </a:pPr>
            <a:endParaRPr lang="en-US" sz="2200" dirty="0"/>
          </a:p>
          <a:p>
            <a:pPr marL="0" indent="0">
              <a:buNone/>
            </a:pPr>
            <a:endParaRPr lang="en-US" sz="2200" dirty="0"/>
          </a:p>
          <a:p>
            <a:pPr marL="0" indent="0" algn="ctr">
              <a:buNone/>
            </a:pPr>
            <a:r>
              <a:rPr lang="en-US" dirty="0"/>
              <a:t>Colossians 1:10</a:t>
            </a:r>
            <a:br>
              <a:rPr lang="en-US" dirty="0"/>
            </a:br>
            <a:r>
              <a:rPr lang="en-US" i="1" dirty="0"/>
              <a:t>“… That you may </a:t>
            </a:r>
            <a:r>
              <a:rPr lang="en-US" i="1" dirty="0">
                <a:latin typeface="+mj-lt"/>
              </a:rPr>
              <a:t>walk worthy </a:t>
            </a:r>
            <a:r>
              <a:rPr lang="en-US" i="1" dirty="0"/>
              <a:t>of God, in all things pleasing; being fruitful in every good work, and increasing in the knowledge of God:”</a:t>
            </a:r>
            <a:endParaRPr lang="en-US" dirty="0"/>
          </a:p>
        </p:txBody>
      </p:sp>
      <p:pic>
        <p:nvPicPr>
          <p:cNvPr id="5" name="Graphic 4">
            <a:extLst>
              <a:ext uri="{FF2B5EF4-FFF2-40B4-BE49-F238E27FC236}">
                <a16:creationId xmlns:a16="http://schemas.microsoft.com/office/drawing/2014/main" id="{6658ABF5-AE3B-48B8-BFBD-70A145234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0302" y="4364126"/>
            <a:ext cx="5446578" cy="441614"/>
          </a:xfrm>
          <a:prstGeom prst="rect">
            <a:avLst/>
          </a:prstGeom>
        </p:spPr>
      </p:pic>
      <p:pic>
        <p:nvPicPr>
          <p:cNvPr id="9" name="Picture 8">
            <a:extLst>
              <a:ext uri="{FF2B5EF4-FFF2-40B4-BE49-F238E27FC236}">
                <a16:creationId xmlns:a16="http://schemas.microsoft.com/office/drawing/2014/main" id="{DE5A1F82-233C-4CDB-B230-3340EC64C0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190" y="1669486"/>
            <a:ext cx="1979053" cy="4871514"/>
          </a:xfrm>
          <a:prstGeom prst="rect">
            <a:avLst/>
          </a:prstGeom>
        </p:spPr>
      </p:pic>
    </p:spTree>
    <p:extLst>
      <p:ext uri="{BB962C8B-B14F-4D97-AF65-F5344CB8AC3E}">
        <p14:creationId xmlns:p14="http://schemas.microsoft.com/office/powerpoint/2010/main" val="3405711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6D5908-7936-47E7-98F9-07A4BA453AF0}"/>
              </a:ext>
            </a:extLst>
          </p:cNvPr>
          <p:cNvGrpSpPr/>
          <p:nvPr/>
        </p:nvGrpSpPr>
        <p:grpSpPr>
          <a:xfrm>
            <a:off x="1372029" y="2958886"/>
            <a:ext cx="9447943" cy="3527851"/>
            <a:chOff x="1029907" y="2265029"/>
            <a:chExt cx="10132187" cy="3783346"/>
          </a:xfrm>
        </p:grpSpPr>
        <p:graphicFrame>
          <p:nvGraphicFramePr>
            <p:cNvPr id="3" name="Diagram 2">
              <a:extLst>
                <a:ext uri="{FF2B5EF4-FFF2-40B4-BE49-F238E27FC236}">
                  <a16:creationId xmlns:a16="http://schemas.microsoft.com/office/drawing/2014/main" id="{1302BA47-5C06-4B03-8EA2-AEDA2238BD69}"/>
                </a:ext>
              </a:extLst>
            </p:cNvPr>
            <p:cNvGraphicFramePr/>
            <p:nvPr>
              <p:extLst>
                <p:ext uri="{D42A27DB-BD31-4B8C-83A1-F6EECF244321}">
                  <p14:modId xmlns:p14="http://schemas.microsoft.com/office/powerpoint/2010/main" val="2799932778"/>
                </p:ext>
              </p:extLst>
            </p:nvPr>
          </p:nvGraphicFramePr>
          <p:xfrm>
            <a:off x="1403928" y="3015493"/>
            <a:ext cx="9349797" cy="3032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a:extLst>
                <a:ext uri="{FF2B5EF4-FFF2-40B4-BE49-F238E27FC236}">
                  <a16:creationId xmlns:a16="http://schemas.microsoft.com/office/drawing/2014/main" id="{E7F5B6F2-9CBF-47C0-B5B4-6F6DCD9AC9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907" y="2265029"/>
              <a:ext cx="10132187" cy="603106"/>
            </a:xfrm>
            <a:prstGeom prst="rect">
              <a:avLst/>
            </a:prstGeom>
          </p:spPr>
        </p:pic>
      </p:grpSp>
      <p:sp>
        <p:nvSpPr>
          <p:cNvPr id="5" name="Title 1">
            <a:extLst>
              <a:ext uri="{FF2B5EF4-FFF2-40B4-BE49-F238E27FC236}">
                <a16:creationId xmlns:a16="http://schemas.microsoft.com/office/drawing/2014/main" id="{67D195A3-57FE-405B-9AAE-952DCE32451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Trail Life aligned to the Transcendentals</a:t>
            </a:r>
          </a:p>
        </p:txBody>
      </p:sp>
      <p:pic>
        <p:nvPicPr>
          <p:cNvPr id="7" name="Graphic 6">
            <a:extLst>
              <a:ext uri="{FF2B5EF4-FFF2-40B4-BE49-F238E27FC236}">
                <a16:creationId xmlns:a16="http://schemas.microsoft.com/office/drawing/2014/main" id="{7B33E81D-D620-406C-8434-3113A583F9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54768" y="1175482"/>
            <a:ext cx="5082465" cy="1535059"/>
          </a:xfrm>
          <a:prstGeom prst="rect">
            <a:avLst/>
          </a:prstGeom>
        </p:spPr>
      </p:pic>
    </p:spTree>
    <p:extLst>
      <p:ext uri="{BB962C8B-B14F-4D97-AF65-F5344CB8AC3E}">
        <p14:creationId xmlns:p14="http://schemas.microsoft.com/office/powerpoint/2010/main" val="50680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3CD1BE34-D071-4642-A827-FDC6BFA1D72D}"/>
              </a:ext>
            </a:extLst>
          </p:cNvPr>
          <p:cNvSpPr txBox="1">
            <a:spLocks/>
          </p:cNvSpPr>
          <p:nvPr/>
        </p:nvSpPr>
        <p:spPr>
          <a:xfrm>
            <a:off x="6172200" y="2108256"/>
            <a:ext cx="5181600" cy="37941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Begin with the splendor of God’s creation and the joy and peace of Christian life</a:t>
            </a:r>
          </a:p>
          <a:p>
            <a:r>
              <a:rPr lang="en-US" dirty="0"/>
              <a:t>Once attracted to beauty, there is greater openness to living the virtues</a:t>
            </a:r>
          </a:p>
          <a:p>
            <a:r>
              <a:rPr lang="en-US" dirty="0"/>
              <a:t>Increased holiness and sanctification from living the virtues makes one more receptive to the truth of the Gospel</a:t>
            </a:r>
          </a:p>
          <a:p>
            <a:endParaRPr lang="en-US" dirty="0"/>
          </a:p>
        </p:txBody>
      </p:sp>
      <p:graphicFrame>
        <p:nvGraphicFramePr>
          <p:cNvPr id="7" name="Diagram 6">
            <a:extLst>
              <a:ext uri="{FF2B5EF4-FFF2-40B4-BE49-F238E27FC236}">
                <a16:creationId xmlns:a16="http://schemas.microsoft.com/office/drawing/2014/main" id="{F8409155-6E7A-4C9A-A2F9-9CF84A7631EC}"/>
              </a:ext>
            </a:extLst>
          </p:cNvPr>
          <p:cNvGraphicFramePr/>
          <p:nvPr>
            <p:extLst>
              <p:ext uri="{D42A27DB-BD31-4B8C-83A1-F6EECF244321}">
                <p14:modId xmlns:p14="http://schemas.microsoft.com/office/powerpoint/2010/main" val="602171260"/>
              </p:ext>
            </p:extLst>
          </p:nvPr>
        </p:nvGraphicFramePr>
        <p:xfrm>
          <a:off x="647438" y="1866538"/>
          <a:ext cx="5095438" cy="3808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9">
            <a:extLst>
              <a:ext uri="{FF2B5EF4-FFF2-40B4-BE49-F238E27FC236}">
                <a16:creationId xmlns:a16="http://schemas.microsoft.com/office/drawing/2014/main" id="{E03F5C03-37A1-4D21-90D9-A916FC05B88D}"/>
              </a:ext>
            </a:extLst>
          </p:cNvPr>
          <p:cNvSpPr>
            <a:spLocks noGrp="1"/>
          </p:cNvSpPr>
          <p:nvPr>
            <p:ph type="title"/>
          </p:nvPr>
        </p:nvSpPr>
        <p:spPr/>
        <p:txBody>
          <a:bodyPr/>
          <a:lstStyle/>
          <a:p>
            <a:r>
              <a:rPr lang="en-US" dirty="0"/>
              <a:t>Trail Life Leads with Beauty</a:t>
            </a:r>
          </a:p>
        </p:txBody>
      </p:sp>
    </p:spTree>
    <p:extLst>
      <p:ext uri="{BB962C8B-B14F-4D97-AF65-F5344CB8AC3E}">
        <p14:creationId xmlns:p14="http://schemas.microsoft.com/office/powerpoint/2010/main" val="366562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9593-D484-46C0-A38B-80CB68B348DA}"/>
              </a:ext>
            </a:extLst>
          </p:cNvPr>
          <p:cNvSpPr>
            <a:spLocks noGrp="1"/>
          </p:cNvSpPr>
          <p:nvPr>
            <p:ph type="title"/>
          </p:nvPr>
        </p:nvSpPr>
        <p:spPr/>
        <p:txBody>
          <a:bodyPr/>
          <a:lstStyle/>
          <a:p>
            <a:r>
              <a:rPr lang="en-US" dirty="0"/>
              <a:t>Statement of Faith (Adult Leaders)</a:t>
            </a:r>
          </a:p>
        </p:txBody>
      </p:sp>
      <p:sp>
        <p:nvSpPr>
          <p:cNvPr id="3" name="Content Placeholder 2">
            <a:extLst>
              <a:ext uri="{FF2B5EF4-FFF2-40B4-BE49-F238E27FC236}">
                <a16:creationId xmlns:a16="http://schemas.microsoft.com/office/drawing/2014/main" id="{6DAE5150-FE75-4DEA-88E1-5281A1288C62}"/>
              </a:ext>
            </a:extLst>
          </p:cNvPr>
          <p:cNvSpPr>
            <a:spLocks noGrp="1"/>
          </p:cNvSpPr>
          <p:nvPr>
            <p:ph idx="1"/>
          </p:nvPr>
        </p:nvSpPr>
        <p:spPr>
          <a:xfrm>
            <a:off x="3789946" y="1825625"/>
            <a:ext cx="8065170" cy="4667250"/>
          </a:xfrm>
        </p:spPr>
        <p:txBody>
          <a:bodyPr>
            <a:normAutofit/>
          </a:bodyPr>
          <a:lstStyle/>
          <a:p>
            <a:pPr marL="0" indent="0">
              <a:buNone/>
            </a:pPr>
            <a:r>
              <a:rPr lang="en-US" sz="2600" dirty="0"/>
              <a:t>We believe there is One Triune God</a:t>
            </a:r>
            <a:r>
              <a:rPr lang="en-US" sz="2400" dirty="0"/>
              <a:t>—</a:t>
            </a:r>
            <a:r>
              <a:rPr lang="en-US" sz="2600" dirty="0"/>
              <a:t>God the Father; Jesus Christ, His one and only Son; and the Holy Spirit</a:t>
            </a:r>
            <a:r>
              <a:rPr lang="en-US" sz="2400" dirty="0"/>
              <a:t>—</a:t>
            </a:r>
            <a:r>
              <a:rPr lang="en-US" sz="2600" dirty="0"/>
              <a:t>Creator of the universe and eternally existent. We believe the Holy Scriptures (Old and New Testaments) to be the inspired and authoritative Word of God. We believe each person is created in His image for the purpose of communing with and worshiping God. We believe in the ministry of the Holy Spirit, Who enables us to live godly lives. We believe each of us is called to love the Lord our God with all our heart, mind, soul, and strength, and to love our neighbors as ourselves. We believe God calls us to lives of purity, service, stewardship and integrity.</a:t>
            </a:r>
          </a:p>
          <a:p>
            <a:endParaRPr lang="en-US" dirty="0"/>
          </a:p>
        </p:txBody>
      </p:sp>
      <p:pic>
        <p:nvPicPr>
          <p:cNvPr id="5" name="Picture 4">
            <a:extLst>
              <a:ext uri="{FF2B5EF4-FFF2-40B4-BE49-F238E27FC236}">
                <a16:creationId xmlns:a16="http://schemas.microsoft.com/office/drawing/2014/main" id="{F130F4A4-3FAD-44D2-B7C0-316FB785D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06" y="1825625"/>
            <a:ext cx="3163616" cy="3299828"/>
          </a:xfrm>
          <a:prstGeom prst="rect">
            <a:avLst/>
          </a:prstGeom>
        </p:spPr>
      </p:pic>
    </p:spTree>
    <p:extLst>
      <p:ext uri="{BB962C8B-B14F-4D97-AF65-F5344CB8AC3E}">
        <p14:creationId xmlns:p14="http://schemas.microsoft.com/office/powerpoint/2010/main" val="403546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D8AD-DFD2-42DB-B2C0-A8E75BDCE8F4}"/>
              </a:ext>
            </a:extLst>
          </p:cNvPr>
          <p:cNvSpPr>
            <a:spLocks noGrp="1"/>
          </p:cNvSpPr>
          <p:nvPr>
            <p:ph type="title"/>
          </p:nvPr>
        </p:nvSpPr>
        <p:spPr/>
        <p:txBody>
          <a:bodyPr/>
          <a:lstStyle/>
          <a:p>
            <a:r>
              <a:rPr lang="en-US" dirty="0"/>
              <a:t>Statement of Values (Adult Leaders)</a:t>
            </a:r>
          </a:p>
        </p:txBody>
      </p:sp>
      <p:sp>
        <p:nvSpPr>
          <p:cNvPr id="3" name="Content Placeholder 2">
            <a:extLst>
              <a:ext uri="{FF2B5EF4-FFF2-40B4-BE49-F238E27FC236}">
                <a16:creationId xmlns:a16="http://schemas.microsoft.com/office/drawing/2014/main" id="{F4049973-C7D5-4B99-BFA0-E7BB71BC783E}"/>
              </a:ext>
            </a:extLst>
          </p:cNvPr>
          <p:cNvSpPr>
            <a:spLocks noGrp="1"/>
          </p:cNvSpPr>
          <p:nvPr>
            <p:ph idx="1"/>
          </p:nvPr>
        </p:nvSpPr>
        <p:spPr>
          <a:xfrm>
            <a:off x="838200" y="1825625"/>
            <a:ext cx="7488677" cy="4536264"/>
          </a:xfrm>
        </p:spPr>
        <p:txBody>
          <a:bodyPr wrap="square">
            <a:normAutofit fontScale="92500" lnSpcReduction="10000"/>
          </a:bodyPr>
          <a:lstStyle/>
          <a:p>
            <a:r>
              <a:rPr lang="en-US" dirty="0">
                <a:latin typeface="+mj-lt"/>
              </a:rPr>
              <a:t>Purity</a:t>
            </a:r>
            <a:r>
              <a:rPr lang="en-US" dirty="0"/>
              <a:t>—</a:t>
            </a:r>
            <a:r>
              <a:rPr lang="en-US" sz="2600" dirty="0"/>
              <a:t>God calls us to lives of holiness, being pure of heart, mind, word and deed. We are to reserve sexual activity for the sanctity of marriage, a lifelong commitment before God between a man and a woman.</a:t>
            </a:r>
          </a:p>
          <a:p>
            <a:r>
              <a:rPr lang="en-US" dirty="0">
                <a:latin typeface="+mj-lt"/>
              </a:rPr>
              <a:t>Service</a:t>
            </a:r>
            <a:r>
              <a:rPr lang="en-US" sz="2400" dirty="0"/>
              <a:t>—</a:t>
            </a:r>
            <a:r>
              <a:rPr lang="en-US" sz="2600" dirty="0"/>
              <a:t>God calls us to become responsible</a:t>
            </a:r>
            <a:br>
              <a:rPr lang="en-US" sz="2600" dirty="0"/>
            </a:br>
            <a:r>
              <a:rPr lang="en-US" sz="2600" dirty="0"/>
              <a:t>members of our community and the world</a:t>
            </a:r>
            <a:br>
              <a:rPr lang="en-US" sz="2600" dirty="0"/>
            </a:br>
            <a:r>
              <a:rPr lang="en-US" sz="2600" dirty="0"/>
              <a:t>through selfless acts that contribute to the</a:t>
            </a:r>
            <a:br>
              <a:rPr lang="en-US" sz="2600" dirty="0"/>
            </a:br>
            <a:r>
              <a:rPr lang="en-US" sz="2600" dirty="0"/>
              <a:t>welfare of others.</a:t>
            </a:r>
          </a:p>
          <a:p>
            <a:r>
              <a:rPr lang="en-US" dirty="0">
                <a:latin typeface="+mj-lt"/>
              </a:rPr>
              <a:t>Stewardship</a:t>
            </a:r>
            <a:r>
              <a:rPr lang="en-US" dirty="0"/>
              <a:t>—</a:t>
            </a:r>
            <a:r>
              <a:rPr lang="en-US" sz="2600" dirty="0"/>
              <a:t>God calls us to use our</a:t>
            </a:r>
            <a:br>
              <a:rPr lang="en-US" sz="2600" dirty="0"/>
            </a:br>
            <a:r>
              <a:rPr lang="en-US" sz="2600" dirty="0"/>
              <a:t>God-given time, talents, and money wisely.</a:t>
            </a:r>
          </a:p>
          <a:p>
            <a:r>
              <a:rPr lang="en-US" dirty="0">
                <a:latin typeface="+mj-lt"/>
              </a:rPr>
              <a:t>Integrity</a:t>
            </a:r>
            <a:r>
              <a:rPr lang="en-US" dirty="0"/>
              <a:t>—</a:t>
            </a:r>
            <a:r>
              <a:rPr lang="en-US" sz="2600" dirty="0"/>
              <a:t>God calls us to live moral lives that demonstrate an inward motivation to do what is biblically right regardless of the cost.</a:t>
            </a:r>
          </a:p>
          <a:p>
            <a:endParaRPr lang="en-US" dirty="0"/>
          </a:p>
        </p:txBody>
      </p:sp>
      <p:pic>
        <p:nvPicPr>
          <p:cNvPr id="5" name="Picture 4">
            <a:extLst>
              <a:ext uri="{FF2B5EF4-FFF2-40B4-BE49-F238E27FC236}">
                <a16:creationId xmlns:a16="http://schemas.microsoft.com/office/drawing/2014/main" id="{EE773C46-A6EA-498E-B2DD-A3C5FD7BA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660" y="3236369"/>
            <a:ext cx="4241777" cy="3125520"/>
          </a:xfrm>
          <a:prstGeom prst="rect">
            <a:avLst/>
          </a:prstGeom>
        </p:spPr>
      </p:pic>
    </p:spTree>
    <p:extLst>
      <p:ext uri="{BB962C8B-B14F-4D97-AF65-F5344CB8AC3E}">
        <p14:creationId xmlns:p14="http://schemas.microsoft.com/office/powerpoint/2010/main" val="263027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D534-0B71-4CCB-A27F-1D60DEE5C5B2}"/>
              </a:ext>
            </a:extLst>
          </p:cNvPr>
          <p:cNvSpPr>
            <a:spLocks noGrp="1"/>
          </p:cNvSpPr>
          <p:nvPr>
            <p:ph type="title"/>
          </p:nvPr>
        </p:nvSpPr>
        <p:spPr/>
        <p:txBody>
          <a:bodyPr/>
          <a:lstStyle/>
          <a:p>
            <a:r>
              <a:rPr lang="en-US" dirty="0"/>
              <a:t>Program Levels</a:t>
            </a:r>
          </a:p>
        </p:txBody>
      </p:sp>
      <p:sp>
        <p:nvSpPr>
          <p:cNvPr id="3" name="Content Placeholder 2">
            <a:extLst>
              <a:ext uri="{FF2B5EF4-FFF2-40B4-BE49-F238E27FC236}">
                <a16:creationId xmlns:a16="http://schemas.microsoft.com/office/drawing/2014/main" id="{D773799E-76A0-49AD-A96C-DB00692379AD}"/>
              </a:ext>
            </a:extLst>
          </p:cNvPr>
          <p:cNvSpPr>
            <a:spLocks noGrp="1"/>
          </p:cNvSpPr>
          <p:nvPr>
            <p:ph idx="1"/>
          </p:nvPr>
        </p:nvSpPr>
        <p:spPr>
          <a:xfrm>
            <a:off x="838200" y="1825625"/>
            <a:ext cx="6850061" cy="4351338"/>
          </a:xfrm>
        </p:spPr>
        <p:txBody>
          <a:bodyPr/>
          <a:lstStyle/>
          <a:p>
            <a:r>
              <a:rPr lang="en-US" dirty="0"/>
              <a:t>Troops are organized according to biblical principles in Proverbs 24:3-4, reflecting age appropriate (K-U-W-L) groups of boys:</a:t>
            </a:r>
          </a:p>
          <a:p>
            <a:pPr lvl="1"/>
            <a:r>
              <a:rPr lang="en-US" sz="2200" b="1" dirty="0"/>
              <a:t>Woodlands Trail</a:t>
            </a:r>
            <a:r>
              <a:rPr lang="en-US" sz="2200" dirty="0"/>
              <a:t> (Knowledge)—Elementary School</a:t>
            </a:r>
          </a:p>
          <a:p>
            <a:pPr lvl="1"/>
            <a:r>
              <a:rPr lang="en-US" sz="2200" b="1" dirty="0"/>
              <a:t>Navigators</a:t>
            </a:r>
            <a:r>
              <a:rPr lang="en-US" sz="2200" dirty="0"/>
              <a:t> (</a:t>
            </a:r>
            <a:r>
              <a:rPr lang="en-US" sz="2200" i="1" dirty="0"/>
              <a:t>Understanding</a:t>
            </a:r>
            <a:r>
              <a:rPr lang="en-US" sz="2200" dirty="0"/>
              <a:t>)—Middle School</a:t>
            </a:r>
          </a:p>
          <a:p>
            <a:pPr lvl="1"/>
            <a:r>
              <a:rPr lang="en-US" sz="2200" b="1" dirty="0"/>
              <a:t>Adventurers</a:t>
            </a:r>
            <a:r>
              <a:rPr lang="en-US" sz="2200" dirty="0"/>
              <a:t> (</a:t>
            </a:r>
            <a:r>
              <a:rPr lang="en-US" sz="2200" i="1" dirty="0"/>
              <a:t>Wisdom</a:t>
            </a:r>
            <a:r>
              <a:rPr lang="en-US" sz="2200" dirty="0"/>
              <a:t>)—High School</a:t>
            </a:r>
          </a:p>
          <a:p>
            <a:pPr lvl="1"/>
            <a:r>
              <a:rPr lang="en-US" sz="2200" b="1" dirty="0"/>
              <a:t>Guidon</a:t>
            </a:r>
            <a:r>
              <a:rPr lang="en-US" sz="2200" dirty="0"/>
              <a:t> (</a:t>
            </a:r>
            <a:r>
              <a:rPr lang="en-US" sz="2200" i="1" dirty="0"/>
              <a:t>Life</a:t>
            </a:r>
            <a:r>
              <a:rPr lang="en-US" sz="2200" dirty="0"/>
              <a:t>)—College and University</a:t>
            </a:r>
          </a:p>
        </p:txBody>
      </p:sp>
      <p:pic>
        <p:nvPicPr>
          <p:cNvPr id="7" name="Graphic 6">
            <a:extLst>
              <a:ext uri="{FF2B5EF4-FFF2-40B4-BE49-F238E27FC236}">
                <a16:creationId xmlns:a16="http://schemas.microsoft.com/office/drawing/2014/main" id="{472CE826-1229-4B28-B9C5-CCAED87FE2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6906" y="4774040"/>
            <a:ext cx="1984197" cy="1984197"/>
          </a:xfrm>
          <a:prstGeom prst="rect">
            <a:avLst/>
          </a:prstGeom>
        </p:spPr>
      </p:pic>
      <p:pic>
        <p:nvPicPr>
          <p:cNvPr id="9" name="Graphic 8">
            <a:extLst>
              <a:ext uri="{FF2B5EF4-FFF2-40B4-BE49-F238E27FC236}">
                <a16:creationId xmlns:a16="http://schemas.microsoft.com/office/drawing/2014/main" id="{354FE56A-B0DE-48A6-9795-EBB0EC6D24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78487" y="4723724"/>
            <a:ext cx="1834162" cy="2084832"/>
          </a:xfrm>
          <a:prstGeom prst="rect">
            <a:avLst/>
          </a:prstGeom>
        </p:spPr>
      </p:pic>
      <p:pic>
        <p:nvPicPr>
          <p:cNvPr id="12" name="Graphic 11">
            <a:extLst>
              <a:ext uri="{FF2B5EF4-FFF2-40B4-BE49-F238E27FC236}">
                <a16:creationId xmlns:a16="http://schemas.microsoft.com/office/drawing/2014/main" id="{5F7B2FCE-2BDF-4D35-93BA-6C570A8E79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47001" y="4835833"/>
            <a:ext cx="1889571" cy="1860613"/>
          </a:xfrm>
          <a:prstGeom prst="rect">
            <a:avLst/>
          </a:prstGeom>
        </p:spPr>
      </p:pic>
      <p:pic>
        <p:nvPicPr>
          <p:cNvPr id="13" name="Graphic 12">
            <a:extLst>
              <a:ext uri="{FF2B5EF4-FFF2-40B4-BE49-F238E27FC236}">
                <a16:creationId xmlns:a16="http://schemas.microsoft.com/office/drawing/2014/main" id="{0E337152-46DE-44B4-83C7-308CA1F8B1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83899" y="4724598"/>
            <a:ext cx="1417514" cy="2083958"/>
          </a:xfrm>
          <a:prstGeom prst="rect">
            <a:avLst/>
          </a:prstGeom>
        </p:spPr>
      </p:pic>
      <p:sp>
        <p:nvSpPr>
          <p:cNvPr id="14" name="TextBox 13">
            <a:extLst>
              <a:ext uri="{FF2B5EF4-FFF2-40B4-BE49-F238E27FC236}">
                <a16:creationId xmlns:a16="http://schemas.microsoft.com/office/drawing/2014/main" id="{F3927899-12F4-4504-8BEF-3988EC7ABA3B}"/>
              </a:ext>
            </a:extLst>
          </p:cNvPr>
          <p:cNvSpPr txBox="1"/>
          <p:nvPr/>
        </p:nvSpPr>
        <p:spPr>
          <a:xfrm>
            <a:off x="7738595" y="1939600"/>
            <a:ext cx="4054005" cy="2031325"/>
          </a:xfrm>
          <a:prstGeom prst="rect">
            <a:avLst/>
          </a:prstGeom>
          <a:solidFill>
            <a:srgbClr val="F7DD8F"/>
          </a:solidFill>
        </p:spPr>
        <p:txBody>
          <a:bodyPr wrap="square" rtlCol="0">
            <a:spAutoFit/>
          </a:bodyPr>
          <a:lstStyle/>
          <a:p>
            <a:pPr fontAlgn="base"/>
            <a:r>
              <a:rPr lang="en-US" i="1" dirty="0">
                <a:solidFill>
                  <a:srgbClr val="601528"/>
                </a:solidFill>
              </a:rPr>
              <a:t>By </a:t>
            </a:r>
            <a:r>
              <a:rPr lang="en-US" b="1" i="1" dirty="0">
                <a:solidFill>
                  <a:srgbClr val="173F35"/>
                </a:solidFill>
              </a:rPr>
              <a:t>wisdom</a:t>
            </a:r>
            <a:r>
              <a:rPr lang="en-US" i="1" dirty="0">
                <a:solidFill>
                  <a:srgbClr val="601528"/>
                </a:solidFill>
              </a:rPr>
              <a:t> a house is built,</a:t>
            </a:r>
          </a:p>
          <a:p>
            <a:pPr fontAlgn="base"/>
            <a:r>
              <a:rPr lang="en-US" i="1" dirty="0">
                <a:solidFill>
                  <a:srgbClr val="601528"/>
                </a:solidFill>
              </a:rPr>
              <a:t>by </a:t>
            </a:r>
            <a:r>
              <a:rPr lang="en-US" b="1" i="1" dirty="0">
                <a:solidFill>
                  <a:srgbClr val="55585A"/>
                </a:solidFill>
              </a:rPr>
              <a:t>understanding</a:t>
            </a:r>
            <a:r>
              <a:rPr lang="en-US" i="1" dirty="0">
                <a:solidFill>
                  <a:srgbClr val="601528"/>
                </a:solidFill>
              </a:rPr>
              <a:t> it is established;</a:t>
            </a:r>
          </a:p>
          <a:p>
            <a:pPr fontAlgn="base"/>
            <a:r>
              <a:rPr lang="en-US" i="1" dirty="0">
                <a:solidFill>
                  <a:srgbClr val="601528"/>
                </a:solidFill>
              </a:rPr>
              <a:t>And by </a:t>
            </a:r>
            <a:r>
              <a:rPr lang="en-US" b="1" i="1" dirty="0">
                <a:solidFill>
                  <a:srgbClr val="045099"/>
                </a:solidFill>
              </a:rPr>
              <a:t>knowledge</a:t>
            </a:r>
            <a:r>
              <a:rPr lang="en-US" i="1" dirty="0">
                <a:solidFill>
                  <a:srgbClr val="601528"/>
                </a:solidFill>
              </a:rPr>
              <a:t> its rooms are filled with every precious and pleasing possession.</a:t>
            </a:r>
          </a:p>
          <a:p>
            <a:pPr algn="r" fontAlgn="base"/>
            <a:r>
              <a:rPr lang="en-US" dirty="0">
                <a:solidFill>
                  <a:srgbClr val="601528"/>
                </a:solidFill>
              </a:rPr>
              <a:t>Proverbs 24:3-4</a:t>
            </a:r>
          </a:p>
          <a:p>
            <a:endParaRPr lang="en-US" dirty="0">
              <a:solidFill>
                <a:srgbClr val="601528"/>
              </a:solidFill>
            </a:endParaRPr>
          </a:p>
        </p:txBody>
      </p:sp>
    </p:spTree>
    <p:extLst>
      <p:ext uri="{BB962C8B-B14F-4D97-AF65-F5344CB8AC3E}">
        <p14:creationId xmlns:p14="http://schemas.microsoft.com/office/powerpoint/2010/main" val="1423179406"/>
      </p:ext>
    </p:extLst>
  </p:cSld>
  <p:clrMapOvr>
    <a:masterClrMapping/>
  </p:clrMapOvr>
</p:sld>
</file>

<file path=ppt/theme/theme1.xml><?xml version="1.0" encoding="utf-8"?>
<a:theme xmlns:a="http://schemas.openxmlformats.org/drawingml/2006/main" name="Office Theme">
  <a:themeElements>
    <a:clrScheme name="Custom 1">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urce Sans">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18895</TotalTime>
  <Words>1341</Words>
  <Application>Microsoft Office PowerPoint</Application>
  <PresentationFormat>Widescreen</PresentationFormat>
  <Paragraphs>148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Ministry Bold</vt:lpstr>
      <vt:lpstr>Arial</vt:lpstr>
      <vt:lpstr>Source Sans Pro</vt:lpstr>
      <vt:lpstr>Source Sans Pro Black</vt:lpstr>
      <vt:lpstr>Office Theme</vt:lpstr>
      <vt:lpstr>Blazing the Catholic Trail Trail Life Overview for Catholic Troops</vt:lpstr>
      <vt:lpstr>What is Trail Life?</vt:lpstr>
      <vt:lpstr>Trail Life’s Vision &amp; Mission</vt:lpstr>
      <vt:lpstr>Trailman Oath &amp; Motto</vt:lpstr>
      <vt:lpstr>PowerPoint Presentation</vt:lpstr>
      <vt:lpstr>Trail Life Leads with Beauty</vt:lpstr>
      <vt:lpstr>Statement of Faith (Adult Leaders)</vt:lpstr>
      <vt:lpstr>Statement of Values (Adult Leaders)</vt:lpstr>
      <vt:lpstr>Program Levels</vt:lpstr>
      <vt:lpstr>Woodlands Trail</vt:lpstr>
      <vt:lpstr>Navigators</vt:lpstr>
      <vt:lpstr>Adventurers</vt:lpstr>
      <vt:lpstr>Core Values of Trail Life</vt:lpstr>
      <vt:lpstr>           Christ-centered</vt:lpstr>
      <vt:lpstr>           Outdoor-focused</vt:lpstr>
      <vt:lpstr>           Church-owned &amp; Operated</vt:lpstr>
      <vt:lpstr>               Youth-centered Leadership</vt:lpstr>
      <vt:lpstr>           Character-focused,            Not Awards-focused</vt:lpstr>
      <vt:lpstr>Trail Life’s Catholic Efforts</vt:lpstr>
      <vt:lpstr>Complementary Catholic Efforts</vt:lpstr>
      <vt:lpstr>Complementary Catholic Efforts</vt:lpstr>
      <vt:lpstr>CATHOLIC IDENTITY IN TRAIL LIFE: Seven Pillars of the Christian Life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Gillespie, Joe</dc:creator>
  <cp:lastModifiedBy>Gillespie, Joe</cp:lastModifiedBy>
  <cp:revision>211</cp:revision>
  <dcterms:created xsi:type="dcterms:W3CDTF">2019-06-18T00:13:31Z</dcterms:created>
  <dcterms:modified xsi:type="dcterms:W3CDTF">2021-07-23T16:33:13Z</dcterms:modified>
</cp:coreProperties>
</file>